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7102475" cy="9388475"/>
  <p:embeddedFontLst>
    <p:embeddedFont>
      <p:font typeface="Red Hat Text Medium"/>
      <p:regular r:id="rId60"/>
      <p:bold r:id="rId61"/>
      <p:italic r:id="rId62"/>
      <p:boldItalic r:id="rId63"/>
    </p:embeddedFont>
    <p:embeddedFont>
      <p:font typeface="Corbel"/>
      <p:regular r:id="rId64"/>
      <p:bold r:id="rId65"/>
      <p:italic r:id="rId66"/>
      <p:boldItalic r:id="rId67"/>
    </p:embeddedFont>
    <p:embeddedFont>
      <p:font typeface="Open Sans SemiBold"/>
      <p:regular r:id="rId68"/>
      <p:bold r:id="rId69"/>
      <p:italic r:id="rId70"/>
      <p:boldItalic r:id="rId71"/>
    </p:embeddedFont>
    <p:embeddedFont>
      <p:font typeface="Fira Sans"/>
      <p:regular r:id="rId72"/>
      <p:bold r:id="rId73"/>
      <p:italic r:id="rId74"/>
      <p:boldItalic r:id="rId75"/>
    </p:embeddedFont>
    <p:embeddedFont>
      <p:font typeface="Open Sans ExtraBold"/>
      <p:bold r:id="rId76"/>
      <p:boldItalic r:id="rId77"/>
    </p:embeddedFont>
    <p:embeddedFont>
      <p:font typeface="Open Sans Light"/>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BE5AD3-BF67-4F49-9EED-9ED8B6C7F025}">
  <a:tblStyle styleId="{59BE5AD3-BF67-4F49-9EED-9ED8B6C7F02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Open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Light-italic.fntdata"/><Relationship Id="rId82" Type="http://schemas.openxmlformats.org/officeDocument/2006/relationships/font" Target="fonts/OpenSans-regular.fntdata"/><Relationship Id="rId81" Type="http://schemas.openxmlformats.org/officeDocument/2006/relationships/font" Target="fonts/OpenSans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bold.fntdata"/><Relationship Id="rId72" Type="http://schemas.openxmlformats.org/officeDocument/2006/relationships/font" Target="fonts/FiraSans-regular.fntdata"/><Relationship Id="rId31" Type="http://schemas.openxmlformats.org/officeDocument/2006/relationships/slide" Target="slides/slide25.xml"/><Relationship Id="rId75" Type="http://schemas.openxmlformats.org/officeDocument/2006/relationships/font" Target="fonts/FiraSans-boldItalic.fntdata"/><Relationship Id="rId30" Type="http://schemas.openxmlformats.org/officeDocument/2006/relationships/slide" Target="slides/slide24.xml"/><Relationship Id="rId74" Type="http://schemas.openxmlformats.org/officeDocument/2006/relationships/font" Target="fonts/FiraSans-italic.fntdata"/><Relationship Id="rId33" Type="http://schemas.openxmlformats.org/officeDocument/2006/relationships/slide" Target="slides/slide27.xml"/><Relationship Id="rId77" Type="http://schemas.openxmlformats.org/officeDocument/2006/relationships/font" Target="fonts/OpenSansExtraBold-boldItalic.fntdata"/><Relationship Id="rId32" Type="http://schemas.openxmlformats.org/officeDocument/2006/relationships/slide" Target="slides/slide26.xml"/><Relationship Id="rId76" Type="http://schemas.openxmlformats.org/officeDocument/2006/relationships/font" Target="fonts/OpenSansExtraBold-bold.fntdata"/><Relationship Id="rId35" Type="http://schemas.openxmlformats.org/officeDocument/2006/relationships/slide" Target="slides/slide29.xml"/><Relationship Id="rId79" Type="http://schemas.openxmlformats.org/officeDocument/2006/relationships/font" Target="fonts/OpenSansLight-bold.fntdata"/><Relationship Id="rId34" Type="http://schemas.openxmlformats.org/officeDocument/2006/relationships/slide" Target="slides/slide28.xml"/><Relationship Id="rId78" Type="http://schemas.openxmlformats.org/officeDocument/2006/relationships/font" Target="fonts/OpenSansLight-regular.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edHatTextMedium-italic.fntdata"/><Relationship Id="rId61" Type="http://schemas.openxmlformats.org/officeDocument/2006/relationships/font" Target="fonts/RedHatTextMedium-bold.fntdata"/><Relationship Id="rId20" Type="http://schemas.openxmlformats.org/officeDocument/2006/relationships/slide" Target="slides/slide14.xml"/><Relationship Id="rId64" Type="http://schemas.openxmlformats.org/officeDocument/2006/relationships/font" Target="fonts/Corbel-regular.fntdata"/><Relationship Id="rId63" Type="http://schemas.openxmlformats.org/officeDocument/2006/relationships/font" Target="fonts/RedHatTextMedium-boldItalic.fntdata"/><Relationship Id="rId22" Type="http://schemas.openxmlformats.org/officeDocument/2006/relationships/slide" Target="slides/slide16.xml"/><Relationship Id="rId66" Type="http://schemas.openxmlformats.org/officeDocument/2006/relationships/font" Target="fonts/Corbel-italic.fntdata"/><Relationship Id="rId21" Type="http://schemas.openxmlformats.org/officeDocument/2006/relationships/slide" Target="slides/slide15.xml"/><Relationship Id="rId65" Type="http://schemas.openxmlformats.org/officeDocument/2006/relationships/font" Target="fonts/Corbel-bold.fntdata"/><Relationship Id="rId24" Type="http://schemas.openxmlformats.org/officeDocument/2006/relationships/slide" Target="slides/slide18.xml"/><Relationship Id="rId68" Type="http://schemas.openxmlformats.org/officeDocument/2006/relationships/font" Target="fonts/OpenSansSemiBold-regular.fntdata"/><Relationship Id="rId23" Type="http://schemas.openxmlformats.org/officeDocument/2006/relationships/slide" Target="slides/slide17.xml"/><Relationship Id="rId67" Type="http://schemas.openxmlformats.org/officeDocument/2006/relationships/font" Target="fonts/Corbel-boldItalic.fntdata"/><Relationship Id="rId60" Type="http://schemas.openxmlformats.org/officeDocument/2006/relationships/font" Target="fonts/RedHatText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4023092" y="8977668"/>
            <a:ext cx="3077739" cy="395007"/>
          </a:xfrm>
          <a:prstGeom prst="rect">
            <a:avLst/>
          </a:prstGeom>
          <a:noFill/>
          <a:ln>
            <a:noFill/>
          </a:ln>
        </p:spPr>
        <p:txBody>
          <a:bodyPr anchorCtr="0" anchor="ctr" bIns="235550" lIns="0" spcFirstLastPara="1" rIns="235550" wrap="square" tIns="0">
            <a:noAutofit/>
          </a:bodyPr>
          <a:lstStyle/>
          <a:p>
            <a:pPr indent="0" lvl="0" marL="0" marR="0" rtl="0" algn="r">
              <a:spcBef>
                <a:spcPts val="0"/>
              </a:spcBef>
              <a:spcAft>
                <a:spcPts val="0"/>
              </a:spcAft>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710248" y="4518204"/>
            <a:ext cx="5681980" cy="3696712"/>
          </a:xfrm>
          <a:prstGeom prst="rect">
            <a:avLst/>
          </a:prstGeom>
          <a:noFill/>
          <a:ln>
            <a:noFill/>
          </a:ln>
        </p:spPr>
        <p:txBody>
          <a:bodyPr anchorCtr="0" anchor="t" bIns="47100" lIns="94225" spcFirstLastPara="1" rIns="94225" wrap="square" tIns="471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2c3962e78_2_46: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02c3962e78_2_46: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2c3962e78_0_70: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02c3962e78_0_70: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2c3962e78_2_52: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02c3962e78_2_52: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rPr lang="en-US" sz="1400"/>
              <a:t>Break out - Premium and general members – drop IDS</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2c3962e78_2_324: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02c3962e78_2_324: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2c3962e78_0_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2c3962e78_0_6: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4" name="Google Shape;394;g102c3962e78_0_6: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2c3962e78_0_1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2c3962e78_0_16: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9" name="Google Shape;409;g102c3962e78_0_16: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2c3962e78_2_368: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02c3962e78_2_368: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4fc2897df_0_29: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4fc2897df_0_29: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39" name="Google Shape;439;g104fc2897df_0_29: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4fc2897df_0_35: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4fc2897df_0_35: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6" name="Google Shape;446;g104fc2897df_0_35: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4fc2897df_0_41: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4fc2897df_0_41: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g104fc2897df_0_41: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4fc2897df_0_52: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4fc2897df_0_52: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g104fc2897df_0_52: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4fc2897df_0_10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4fc2897df_0_103: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5" name="Google Shape;75;g104fc2897df_0_103: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4fc2897df_0_58: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4fc2897df_0_58: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g104fc2897df_0_58: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4fc2897df_0_64: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4fc2897df_0_64: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g104fc2897df_0_64: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4fc2897df_0_124: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04fc2897df_0_124: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4fc2897df_0_91: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4fc2897df_0_91: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g104fc2897df_0_91: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4fc2897df_0_14: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04fc2897df_0_14: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4fc2897df_0_14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4fc2897df_0_140: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98" name="Google Shape;498;g104fc2897df_0_140: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4fc2897df_0_152: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4fc2897df_0_152: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g104fc2897df_0_152: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4fc2897df_0_16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4fc2897df_0_163: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g104fc2897df_0_163: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4fc2897df_0_169: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4fc2897df_0_169: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g104fc2897df_0_169: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f02a6c09b_0_21: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f02a6c09b_0_21: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26" name="Google Shape;526;g10f02a6c09b_0_21: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2c3962e78_0_65: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02c3962e78_0_65: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f02a6c09b_0_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f02a6c09b_0_6: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g10f02a6c09b_0_6: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4fc2897df_0_136: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04fc2897df_0_136: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7daead12c_0_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7daead12c_0_6: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45" name="Google Shape;545;g107daead12c_0_6: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7daead12c_1_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7daead12c_1_0: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52" name="Google Shape;552;g107daead12c_1_0: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7daead12c_0_2: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07daead12c_0_2: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4fc2897df_0_11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4fc2897df_0_113: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66" name="Google Shape;566;g104fc2897df_0_113: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c87206591_0_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c87206591_0_0: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73" name="Google Shape;573;g10c87206591_0_0: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96073dcd7_0_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96073dcd7_0_0: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0" name="Google Shape;580;g1096073dcd7_0_0: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c87206591_0_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c87206591_0_6: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7" name="Google Shape;587;g10c87206591_0_6: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4fc2897df_0_109: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04fc2897df_0_109: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2c3962e78_2_102: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02c3962e78_2_102: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c87206591_0_2852:notes"/>
          <p:cNvSpPr txBox="1"/>
          <p:nvPr>
            <p:ph idx="1" type="body"/>
          </p:nvPr>
        </p:nvSpPr>
        <p:spPr>
          <a:xfrm>
            <a:off x="710247" y="4518204"/>
            <a:ext cx="5682000" cy="36966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
        <p:nvSpPr>
          <p:cNvPr id="598" name="Google Shape;598;g10c87206591_0_2852:notes"/>
          <p:cNvSpPr/>
          <p:nvPr>
            <p:ph idx="2" type="sldImg"/>
          </p:nvPr>
        </p:nvSpPr>
        <p:spPr>
          <a:xfrm>
            <a:off x="710247" y="1173559"/>
            <a:ext cx="5682000" cy="3168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c87206591_0_2900:notes"/>
          <p:cNvSpPr txBox="1"/>
          <p:nvPr>
            <p:ph idx="1" type="body"/>
          </p:nvPr>
        </p:nvSpPr>
        <p:spPr>
          <a:xfrm>
            <a:off x="710247" y="4518204"/>
            <a:ext cx="5682000" cy="36966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rPr lang="en-US" sz="1400"/>
              <a:t>steps fly in - use existing animation</a:t>
            </a:r>
            <a:endParaRPr sz="1400"/>
          </a:p>
        </p:txBody>
      </p:sp>
      <p:sp>
        <p:nvSpPr>
          <p:cNvPr id="647" name="Google Shape;647;g10c87206591_0_2900:notes"/>
          <p:cNvSpPr/>
          <p:nvPr>
            <p:ph idx="2" type="sldImg"/>
          </p:nvPr>
        </p:nvSpPr>
        <p:spPr>
          <a:xfrm>
            <a:off x="710247" y="1173559"/>
            <a:ext cx="5682000" cy="3168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c87206591_0_1411:notes"/>
          <p:cNvSpPr txBox="1"/>
          <p:nvPr>
            <p:ph idx="1" type="body"/>
          </p:nvPr>
        </p:nvSpPr>
        <p:spPr>
          <a:xfrm>
            <a:off x="710247" y="4518204"/>
            <a:ext cx="5682000" cy="36966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
        <p:nvSpPr>
          <p:cNvPr id="692" name="Google Shape;692;g10c87206591_0_1411:notes"/>
          <p:cNvSpPr/>
          <p:nvPr>
            <p:ph idx="2" type="sldImg"/>
          </p:nvPr>
        </p:nvSpPr>
        <p:spPr>
          <a:xfrm>
            <a:off x="710247" y="1173559"/>
            <a:ext cx="5682000" cy="3168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7daead12c_0_38: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07daead12c_0_38: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3" name="Google Shape;703;g107daead12c_0_38: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07daead12c_0_4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07daead12c_0_43: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10" name="Google Shape;710;g107daead12c_0_43: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7daead12c_0_5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7daead12c_0_50:notes"/>
          <p:cNvSpPr txBox="1"/>
          <p:nvPr>
            <p:ph idx="12" type="sldNum"/>
          </p:nvPr>
        </p:nvSpPr>
        <p:spPr>
          <a:xfrm>
            <a:off x="4023092" y="8977668"/>
            <a:ext cx="3077700" cy="395100"/>
          </a:xfrm>
          <a:prstGeom prst="rect">
            <a:avLst/>
          </a:prstGeom>
        </p:spPr>
        <p:txBody>
          <a:bodyPr anchorCtr="0" anchor="ctr" bIns="235550" lIns="0" spcFirstLastPara="1" rIns="23555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7" name="Google Shape;717;g107daead12c_0_50:notes"/>
          <p:cNvSpPr txBox="1"/>
          <p:nvPr>
            <p:ph idx="1" type="body"/>
          </p:nvPr>
        </p:nvSpPr>
        <p:spPr>
          <a:xfrm>
            <a:off x="710248" y="4518204"/>
            <a:ext cx="5682000" cy="36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2c3962e78_2_1957: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102c3962e78_2_1957: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02c3962e78_2_1983:notes"/>
          <p:cNvSpPr/>
          <p:nvPr>
            <p:ph idx="2" type="sldImg"/>
          </p:nvPr>
        </p:nvSpPr>
        <p:spPr>
          <a:xfrm>
            <a:off x="710248" y="1173559"/>
            <a:ext cx="5681980" cy="316861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g102c3962e78_2_1983:notes"/>
          <p:cNvSpPr txBox="1"/>
          <p:nvPr>
            <p:ph idx="1" type="body"/>
          </p:nvPr>
        </p:nvSpPr>
        <p:spPr>
          <a:xfrm>
            <a:off x="710248" y="4518204"/>
            <a:ext cx="5681980" cy="3696712"/>
          </a:xfrm>
          <a:prstGeom prst="rect">
            <a:avLst/>
          </a:prstGeom>
          <a:noFill/>
          <a:ln>
            <a:noFill/>
          </a:ln>
        </p:spPr>
        <p:txBody>
          <a:bodyPr anchorCtr="0" anchor="t" bIns="47200" lIns="94425" spcFirstLastPara="1" rIns="94425" wrap="square" tIns="47200">
            <a:noAutofit/>
          </a:bodyPr>
          <a:lstStyle/>
          <a:p>
            <a:pPr indent="0" lvl="0" marL="0" marR="0" rtl="0" algn="l">
              <a:lnSpc>
                <a:spcPct val="100000"/>
              </a:lnSpc>
              <a:spcBef>
                <a:spcPts val="0"/>
              </a:spcBef>
              <a:spcAft>
                <a:spcPts val="0"/>
              </a:spcAft>
              <a:buClr>
                <a:schemeClr val="dk1"/>
              </a:buClr>
              <a:buSzPts val="1200"/>
              <a:buFont typeface="Calibri"/>
              <a:buNone/>
            </a:pPr>
            <a:r>
              <a:rPr b="1" lang="en-US" sz="1900">
                <a:latin typeface="Calibri"/>
                <a:ea typeface="Calibri"/>
                <a:cs typeface="Calibri"/>
                <a:sym typeface="Calibri"/>
              </a:rPr>
              <a:t>To measure physical risk, three key elements are required. </a:t>
            </a:r>
            <a:endParaRPr sz="1400"/>
          </a:p>
          <a:p>
            <a:pPr indent="0" lvl="0" marL="0" marR="0" rtl="0" algn="l">
              <a:lnSpc>
                <a:spcPct val="100000"/>
              </a:lnSpc>
              <a:spcBef>
                <a:spcPts val="0"/>
              </a:spcBef>
              <a:spcAft>
                <a:spcPts val="0"/>
              </a:spcAft>
              <a:buClr>
                <a:schemeClr val="dk1"/>
              </a:buClr>
              <a:buSzPts val="1200"/>
              <a:buFont typeface="Calibri"/>
              <a:buNone/>
            </a:pPr>
            <a:r>
              <a:t/>
            </a:r>
            <a:endParaRPr b="1" sz="19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sz="1900">
                <a:latin typeface="Calibri"/>
                <a:ea typeface="Calibri"/>
                <a:cs typeface="Calibri"/>
                <a:sym typeface="Calibri"/>
              </a:rPr>
              <a:t>Firstly a climate hazard model which defines climate hazards (</a:t>
            </a:r>
            <a:r>
              <a:rPr b="0" i="0" lang="en-US" sz="1900" u="none" cap="none" strike="noStrike">
                <a:solidFill>
                  <a:srgbClr val="000000"/>
                </a:solidFill>
                <a:latin typeface="Arial"/>
                <a:ea typeface="Arial"/>
                <a:cs typeface="Arial"/>
                <a:sym typeface="Arial"/>
              </a:rPr>
              <a:t>models for wildfire, water stress, sea level, heatwave, cold wave, flood, hurricane/wind…</a:t>
            </a:r>
            <a:r>
              <a:rPr b="0" baseline="30000" i="0" lang="en-US" sz="1900" u="none" cap="none" strike="noStrike">
                <a:solidFill>
                  <a:srgbClr val="000000"/>
                </a:solidFill>
                <a:latin typeface="Arial"/>
                <a:ea typeface="Arial"/>
                <a:cs typeface="Arial"/>
                <a:sym typeface="Arial"/>
              </a:rPr>
              <a:t>)</a:t>
            </a:r>
            <a:r>
              <a:rPr b="1" lang="en-US" sz="1900">
                <a:latin typeface="Calibri"/>
                <a:ea typeface="Calibri"/>
                <a:cs typeface="Calibri"/>
                <a:sym typeface="Calibri"/>
              </a:rPr>
              <a:t>across grid map references. </a:t>
            </a:r>
            <a:endParaRPr sz="1400"/>
          </a:p>
          <a:p>
            <a:pPr indent="0" lvl="0" marL="0" marR="0" rtl="0" algn="l">
              <a:lnSpc>
                <a:spcPct val="100000"/>
              </a:lnSpc>
              <a:spcBef>
                <a:spcPts val="0"/>
              </a:spcBef>
              <a:spcAft>
                <a:spcPts val="0"/>
              </a:spcAft>
              <a:buClr>
                <a:schemeClr val="dk1"/>
              </a:buClr>
              <a:buSzPts val="1200"/>
              <a:buFont typeface="Calibri"/>
              <a:buNone/>
            </a:pPr>
            <a:r>
              <a:rPr b="1" lang="en-US" sz="1900">
                <a:latin typeface="Calibri"/>
                <a:ea typeface="Calibri"/>
                <a:cs typeface="Calibri"/>
                <a:sym typeface="Calibri"/>
              </a:rPr>
              <a:t>Secondly, the mapping of an asset to its specific geo-located hazard (</a:t>
            </a:r>
            <a:r>
              <a:rPr b="0" i="0" lang="en-US" sz="1900" u="none" cap="none" strike="noStrike">
                <a:solidFill>
                  <a:srgbClr val="000000"/>
                </a:solidFill>
                <a:latin typeface="Arial"/>
                <a:ea typeface="Arial"/>
                <a:cs typeface="Arial"/>
                <a:sym typeface="Arial"/>
              </a:rPr>
              <a:t>Data which allows identification of the asset and longitude and latitude information is mapped onto the climate hazards</a:t>
            </a:r>
            <a:r>
              <a:rPr b="1" lang="en-US" sz="1900">
                <a:latin typeface="Calibri"/>
                <a:ea typeface="Calibri"/>
                <a:cs typeface="Calibri"/>
                <a:sym typeface="Calibri"/>
              </a:rPr>
              <a:t>. </a:t>
            </a:r>
            <a:endParaRPr sz="1400"/>
          </a:p>
          <a:p>
            <a:pPr indent="0" lvl="0" marL="0" marR="0" rtl="0" algn="l">
              <a:lnSpc>
                <a:spcPct val="100000"/>
              </a:lnSpc>
              <a:spcBef>
                <a:spcPts val="0"/>
              </a:spcBef>
              <a:spcAft>
                <a:spcPts val="0"/>
              </a:spcAft>
              <a:buClr>
                <a:schemeClr val="dk1"/>
              </a:buClr>
              <a:buSzPts val="1200"/>
              <a:buFont typeface="Calibri"/>
              <a:buNone/>
            </a:pPr>
            <a:r>
              <a:rPr b="1" lang="en-US" sz="1900">
                <a:latin typeface="Calibri"/>
                <a:ea typeface="Calibri"/>
                <a:cs typeface="Calibri"/>
                <a:sym typeface="Calibri"/>
              </a:rPr>
              <a:t>Thirdly, a modelling of the vulnerability of the asset in order to assess the impact the hazard could have on it. </a:t>
            </a:r>
            <a:r>
              <a:rPr b="0" i="0" lang="en-US" sz="1900" u="none" cap="none" strike="noStrike">
                <a:solidFill>
                  <a:srgbClr val="000000"/>
                </a:solidFill>
                <a:latin typeface="Arial"/>
                <a:ea typeface="Arial"/>
                <a:cs typeface="Arial"/>
                <a:sym typeface="Arial"/>
              </a:rPr>
              <a:t>Applying an understanding of exposure company has through its labour &amp; Water sensitivity (revenues) and Capital sensitivity (asset value damage) </a:t>
            </a:r>
            <a:endParaRPr sz="1900"/>
          </a:p>
          <a:p>
            <a:pPr indent="0" lvl="0" marL="0" marR="0" rtl="0" algn="l">
              <a:lnSpc>
                <a:spcPct val="100000"/>
              </a:lnSpc>
              <a:spcBef>
                <a:spcPts val="0"/>
              </a:spcBef>
              <a:spcAft>
                <a:spcPts val="0"/>
              </a:spcAft>
              <a:buClr>
                <a:schemeClr val="dk1"/>
              </a:buClr>
              <a:buSzPts val="1200"/>
              <a:buFont typeface="Calibri"/>
              <a:buNone/>
            </a:pPr>
            <a:r>
              <a:rPr b="1" lang="en-US" sz="1900">
                <a:latin typeface="Calibri"/>
                <a:ea typeface="Calibri"/>
                <a:cs typeface="Calibri"/>
                <a:sym typeface="Calibri"/>
              </a:rPr>
              <a:t> </a:t>
            </a:r>
            <a:endParaRPr sz="1900"/>
          </a:p>
          <a:p>
            <a:pPr indent="0" lvl="0" marL="0" rtl="0" algn="l">
              <a:lnSpc>
                <a:spcPct val="100000"/>
              </a:lnSpc>
              <a:spcBef>
                <a:spcPts val="0"/>
              </a:spcBef>
              <a:spcAft>
                <a:spcPts val="0"/>
              </a:spcAft>
              <a:buSzPts val="1100"/>
              <a:buNone/>
            </a:pPr>
            <a:r>
              <a:t/>
            </a:r>
            <a:endParaRPr sz="1900"/>
          </a:p>
        </p:txBody>
      </p:sp>
      <p:sp>
        <p:nvSpPr>
          <p:cNvPr id="729" name="Google Shape;729;g102c3962e78_2_1983:notes"/>
          <p:cNvSpPr txBox="1"/>
          <p:nvPr>
            <p:ph idx="12" type="sldNum"/>
          </p:nvPr>
        </p:nvSpPr>
        <p:spPr>
          <a:xfrm>
            <a:off x="4023092" y="8917422"/>
            <a:ext cx="3077739" cy="471053"/>
          </a:xfrm>
          <a:prstGeom prst="rect">
            <a:avLst/>
          </a:prstGeom>
          <a:noFill/>
          <a:ln>
            <a:noFill/>
          </a:ln>
        </p:spPr>
        <p:txBody>
          <a:bodyPr anchorCtr="0" anchor="b" bIns="47200" lIns="94425" spcFirstLastPara="1" rIns="94425" wrap="square" tIns="472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2c3962e78_2_2030:notes"/>
          <p:cNvSpPr/>
          <p:nvPr>
            <p:ph idx="2" type="sldImg"/>
          </p:nvPr>
        </p:nvSpPr>
        <p:spPr>
          <a:xfrm>
            <a:off x="710248" y="1173559"/>
            <a:ext cx="5681980" cy="316861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102c3962e78_2_2030:notes"/>
          <p:cNvSpPr txBox="1"/>
          <p:nvPr>
            <p:ph idx="1" type="body"/>
          </p:nvPr>
        </p:nvSpPr>
        <p:spPr>
          <a:xfrm>
            <a:off x="710248" y="4518204"/>
            <a:ext cx="5681980" cy="3696712"/>
          </a:xfrm>
          <a:prstGeom prst="rect">
            <a:avLst/>
          </a:prstGeom>
          <a:noFill/>
          <a:ln>
            <a:noFill/>
          </a:ln>
        </p:spPr>
        <p:txBody>
          <a:bodyPr anchorCtr="0" anchor="t" bIns="47200" lIns="94425" spcFirstLastPara="1" rIns="94425" wrap="square" tIns="47200">
            <a:noAutofit/>
          </a:bodyPr>
          <a:lstStyle/>
          <a:p>
            <a:pPr indent="-292100" lvl="0" marL="292100" rtl="0" algn="l">
              <a:lnSpc>
                <a:spcPct val="100000"/>
              </a:lnSpc>
              <a:spcBef>
                <a:spcPts val="0"/>
              </a:spcBef>
              <a:spcAft>
                <a:spcPts val="0"/>
              </a:spcAft>
              <a:buClr>
                <a:schemeClr val="dk1"/>
              </a:buClr>
              <a:buSzPts val="1200"/>
              <a:buFont typeface="Arial"/>
              <a:buChar char="•"/>
            </a:pPr>
            <a:r>
              <a:rPr i="1" lang="en-US" sz="1400"/>
              <a:t>Ecosystem of models</a:t>
            </a:r>
            <a:r>
              <a:rPr lang="en-US" sz="1400"/>
              <a:t>; the model-owner defines the appropriate combination of models</a:t>
            </a:r>
            <a:endParaRPr sz="1400"/>
          </a:p>
          <a:p>
            <a:pPr indent="-292100" lvl="1" marL="762000" rtl="0" algn="l">
              <a:lnSpc>
                <a:spcPct val="100000"/>
              </a:lnSpc>
              <a:spcBef>
                <a:spcPts val="0"/>
              </a:spcBef>
              <a:spcAft>
                <a:spcPts val="0"/>
              </a:spcAft>
              <a:buClr>
                <a:schemeClr val="dk1"/>
              </a:buClr>
              <a:buSzPts val="1200"/>
              <a:buFont typeface="Arial"/>
              <a:buChar char="•"/>
            </a:pPr>
            <a:r>
              <a:rPr lang="en-US" sz="1400"/>
              <a:t>Hazard models</a:t>
            </a:r>
            <a:endParaRPr sz="1400"/>
          </a:p>
          <a:p>
            <a:pPr indent="-292100" lvl="1" marL="762000" rtl="0" algn="l">
              <a:lnSpc>
                <a:spcPct val="100000"/>
              </a:lnSpc>
              <a:spcBef>
                <a:spcPts val="0"/>
              </a:spcBef>
              <a:spcAft>
                <a:spcPts val="0"/>
              </a:spcAft>
              <a:buClr>
                <a:schemeClr val="dk1"/>
              </a:buClr>
              <a:buSzPts val="1200"/>
              <a:buFont typeface="Arial"/>
              <a:buChar char="•"/>
            </a:pPr>
            <a:r>
              <a:rPr lang="en-US" sz="1400"/>
              <a:t>Exposure/vulnerability models</a:t>
            </a:r>
            <a:endParaRPr sz="1400"/>
          </a:p>
          <a:p>
            <a:pPr indent="-292100" lvl="1" marL="762000" rtl="0" algn="l">
              <a:lnSpc>
                <a:spcPct val="100000"/>
              </a:lnSpc>
              <a:spcBef>
                <a:spcPts val="0"/>
              </a:spcBef>
              <a:spcAft>
                <a:spcPts val="0"/>
              </a:spcAft>
              <a:buClr>
                <a:schemeClr val="dk1"/>
              </a:buClr>
              <a:buSzPts val="1200"/>
              <a:buFont typeface="Arial"/>
              <a:buChar char="•"/>
            </a:pPr>
            <a:r>
              <a:rPr lang="en-US" sz="1400"/>
              <a:t>Financial models</a:t>
            </a:r>
            <a:endParaRPr sz="1400"/>
          </a:p>
          <a:p>
            <a:pPr indent="-292100" lvl="0" marL="292100" rtl="0" algn="l">
              <a:lnSpc>
                <a:spcPct val="100000"/>
              </a:lnSpc>
              <a:spcBef>
                <a:spcPts val="0"/>
              </a:spcBef>
              <a:spcAft>
                <a:spcPts val="0"/>
              </a:spcAft>
              <a:buClr>
                <a:schemeClr val="dk1"/>
              </a:buClr>
              <a:buSzPts val="1200"/>
              <a:buFont typeface="Arial"/>
              <a:buChar char="•"/>
            </a:pPr>
            <a:r>
              <a:rPr lang="en-US" sz="1400"/>
              <a:t>Probabilistic approach to capture sources of uncertainty, </a:t>
            </a:r>
            <a:r>
              <a:rPr lang="en-US" sz="1400">
                <a:solidFill>
                  <a:srgbClr val="000000"/>
                </a:solidFill>
                <a:latin typeface="Calibri"/>
                <a:ea typeface="Calibri"/>
                <a:cs typeface="Calibri"/>
                <a:sym typeface="Calibri"/>
              </a:rPr>
              <a:t>aleatory and epistemic</a:t>
            </a:r>
            <a:endParaRPr sz="1400"/>
          </a:p>
          <a:p>
            <a:pPr indent="-292100" lvl="0" marL="292100" rtl="0" algn="l">
              <a:lnSpc>
                <a:spcPct val="100000"/>
              </a:lnSpc>
              <a:spcBef>
                <a:spcPts val="0"/>
              </a:spcBef>
              <a:spcAft>
                <a:spcPts val="0"/>
              </a:spcAft>
              <a:buClr>
                <a:srgbClr val="000000"/>
              </a:buClr>
              <a:buSzPts val="1200"/>
              <a:buFont typeface="Arial"/>
              <a:buChar char="•"/>
            </a:pPr>
            <a:r>
              <a:rPr lang="en-US" sz="1400">
                <a:solidFill>
                  <a:srgbClr val="000000"/>
                </a:solidFill>
                <a:latin typeface="Calibri"/>
                <a:ea typeface="Calibri"/>
                <a:cs typeface="Calibri"/>
                <a:sym typeface="Calibri"/>
              </a:rPr>
              <a:t>Transparency of methods</a:t>
            </a:r>
            <a:endParaRPr sz="1400"/>
          </a:p>
          <a:p>
            <a:pPr indent="0" lvl="0" marL="0" rtl="0" algn="l">
              <a:lnSpc>
                <a:spcPct val="100000"/>
              </a:lnSpc>
              <a:spcBef>
                <a:spcPts val="0"/>
              </a:spcBef>
              <a:spcAft>
                <a:spcPts val="0"/>
              </a:spcAft>
              <a:buSzPts val="1100"/>
              <a:buNone/>
            </a:pPr>
            <a:r>
              <a:t/>
            </a:r>
            <a:endParaRPr sz="1400"/>
          </a:p>
        </p:txBody>
      </p:sp>
      <p:sp>
        <p:nvSpPr>
          <p:cNvPr id="748" name="Google Shape;748;g102c3962e78_2_2030:notes"/>
          <p:cNvSpPr txBox="1"/>
          <p:nvPr>
            <p:ph idx="12" type="sldNum"/>
          </p:nvPr>
        </p:nvSpPr>
        <p:spPr>
          <a:xfrm>
            <a:off x="4023092" y="8917422"/>
            <a:ext cx="3077739" cy="471053"/>
          </a:xfrm>
          <a:prstGeom prst="rect">
            <a:avLst/>
          </a:prstGeom>
          <a:noFill/>
          <a:ln>
            <a:noFill/>
          </a:ln>
        </p:spPr>
        <p:txBody>
          <a:bodyPr anchorCtr="0" anchor="b" bIns="47200" lIns="94425" spcFirstLastPara="1" rIns="94425" wrap="square" tIns="472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c87206591_0_2840: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0c87206591_0_2840: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2c3962e78_2_139: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02c3962e78_2_139: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159857d505_0_1: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1159857d505_0_1: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0c87206591_0_2821:notes"/>
          <p:cNvSpPr txBox="1"/>
          <p:nvPr>
            <p:ph idx="1" type="body"/>
          </p:nvPr>
        </p:nvSpPr>
        <p:spPr>
          <a:xfrm>
            <a:off x="716550" y="4161313"/>
            <a:ext cx="5732400" cy="3405000"/>
          </a:xfrm>
          <a:prstGeom prst="rect">
            <a:avLst/>
          </a:prstGeom>
          <a:noFill/>
          <a:ln>
            <a:noFill/>
          </a:ln>
        </p:spPr>
        <p:txBody>
          <a:bodyPr anchorCtr="0" anchor="t" bIns="47200" lIns="94425" spcFirstLastPara="1" rIns="94425" wrap="square" tIns="47200">
            <a:noAutofit/>
          </a:bodyPr>
          <a:lstStyle/>
          <a:p>
            <a:pPr indent="0" lvl="0" marL="0" rtl="0" algn="l">
              <a:lnSpc>
                <a:spcPct val="100000"/>
              </a:lnSpc>
              <a:spcBef>
                <a:spcPts val="0"/>
              </a:spcBef>
              <a:spcAft>
                <a:spcPts val="0"/>
              </a:spcAft>
              <a:buSzPts val="1400"/>
              <a:buNone/>
            </a:pPr>
            <a:r>
              <a:rPr lang="en-US" sz="1400"/>
              <a:t>3 bullet points of what is being done during NLP process: (1) insufficient data found in corp reports (2) allianz open sourced methodology to extract key data from unstructured data</a:t>
            </a:r>
            <a:endParaRPr sz="1400"/>
          </a:p>
        </p:txBody>
      </p:sp>
      <p:sp>
        <p:nvSpPr>
          <p:cNvPr id="787" name="Google Shape;787;g10c87206591_0_2821:notes"/>
          <p:cNvSpPr/>
          <p:nvPr>
            <p:ph idx="2" type="sldImg"/>
          </p:nvPr>
        </p:nvSpPr>
        <p:spPr>
          <a:xfrm>
            <a:off x="966726" y="1080653"/>
            <a:ext cx="5233200" cy="29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c87206591_0_2714:notes"/>
          <p:cNvSpPr txBox="1"/>
          <p:nvPr>
            <p:ph idx="1" type="body"/>
          </p:nvPr>
        </p:nvSpPr>
        <p:spPr>
          <a:xfrm>
            <a:off x="716550" y="4161313"/>
            <a:ext cx="5732400" cy="3405000"/>
          </a:xfrm>
          <a:prstGeom prst="rect">
            <a:avLst/>
          </a:prstGeom>
          <a:noFill/>
          <a:ln>
            <a:noFill/>
          </a:ln>
        </p:spPr>
        <p:txBody>
          <a:bodyPr anchorCtr="0" anchor="t" bIns="47200" lIns="94425" spcFirstLastPara="1" rIns="94425" wrap="square" tIns="47200">
            <a:noAutofit/>
          </a:bodyPr>
          <a:lstStyle/>
          <a:p>
            <a:pPr indent="0" lvl="0" marL="0" rtl="0" algn="l">
              <a:lnSpc>
                <a:spcPct val="100000"/>
              </a:lnSpc>
              <a:spcBef>
                <a:spcPts val="0"/>
              </a:spcBef>
              <a:spcAft>
                <a:spcPts val="0"/>
              </a:spcAft>
              <a:buSzPts val="1400"/>
              <a:buNone/>
            </a:pPr>
            <a:r>
              <a:rPr lang="en-US" sz="1400"/>
              <a:t>3 bullet points of what is being done during NLP process: (1) insufficient data found in corp reports (2) allianz open sourced methodology to extract key data from unstructured data</a:t>
            </a:r>
            <a:endParaRPr sz="1400"/>
          </a:p>
        </p:txBody>
      </p:sp>
      <p:sp>
        <p:nvSpPr>
          <p:cNvPr id="807" name="Google Shape;807;g10c87206591_0_2714:notes"/>
          <p:cNvSpPr/>
          <p:nvPr>
            <p:ph idx="2" type="sldImg"/>
          </p:nvPr>
        </p:nvSpPr>
        <p:spPr>
          <a:xfrm>
            <a:off x="966726" y="1080653"/>
            <a:ext cx="5233200" cy="29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59857d505_0_5:notes"/>
          <p:cNvSpPr/>
          <p:nvPr>
            <p:ph idx="2" type="sldImg"/>
          </p:nvPr>
        </p:nvSpPr>
        <p:spPr>
          <a:xfrm>
            <a:off x="394582" y="704136"/>
            <a:ext cx="6313200" cy="352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1159857d505_0_5:notes"/>
          <p:cNvSpPr txBox="1"/>
          <p:nvPr>
            <p:ph idx="1" type="body"/>
          </p:nvPr>
        </p:nvSpPr>
        <p:spPr>
          <a:xfrm>
            <a:off x="710247" y="4459526"/>
            <a:ext cx="5682000" cy="4224900"/>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2c3962e78_2_155: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02c3962e78_2_155: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2c3962e78_2_187:notes"/>
          <p:cNvSpPr/>
          <p:nvPr>
            <p:ph idx="2" type="sldImg"/>
          </p:nvPr>
        </p:nvSpPr>
        <p:spPr>
          <a:xfrm>
            <a:off x="651060" y="702506"/>
            <a:ext cx="5800354" cy="323380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02c3962e78_2_187:notes"/>
          <p:cNvSpPr txBox="1"/>
          <p:nvPr>
            <p:ph idx="1" type="body"/>
          </p:nvPr>
        </p:nvSpPr>
        <p:spPr>
          <a:xfrm>
            <a:off x="392941" y="4459526"/>
            <a:ext cx="6316728"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
        <p:nvSpPr>
          <p:cNvPr id="167" name="Google Shape;167;g102c3962e78_2_187:notes"/>
          <p:cNvSpPr txBox="1"/>
          <p:nvPr>
            <p:ph idx="12" type="sldNum"/>
          </p:nvPr>
        </p:nvSpPr>
        <p:spPr>
          <a:xfrm>
            <a:off x="4023093" y="8917422"/>
            <a:ext cx="3077739" cy="469424"/>
          </a:xfrm>
          <a:prstGeom prst="rect">
            <a:avLst/>
          </a:prstGeom>
          <a:noFill/>
          <a:ln>
            <a:noFill/>
          </a:ln>
        </p:spPr>
        <p:txBody>
          <a:bodyPr anchorCtr="0" anchor="ctr" bIns="94425" lIns="94425" spcFirstLastPara="1" rIns="94425" wrap="square" tIns="94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2c3962e78_2_259: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02c3962e78_2_259: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2c3962e78_2_144:notes"/>
          <p:cNvSpPr/>
          <p:nvPr>
            <p:ph idx="2" type="sldImg"/>
          </p:nvPr>
        </p:nvSpPr>
        <p:spPr>
          <a:xfrm>
            <a:off x="394582" y="704136"/>
            <a:ext cx="6313311" cy="35206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02c3962e78_2_144:notes"/>
          <p:cNvSpPr txBox="1"/>
          <p:nvPr>
            <p:ph idx="1" type="body"/>
          </p:nvPr>
        </p:nvSpPr>
        <p:spPr>
          <a:xfrm>
            <a:off x="710248" y="4459526"/>
            <a:ext cx="5681980" cy="4224814"/>
          </a:xfrm>
          <a:prstGeom prst="rect">
            <a:avLst/>
          </a:prstGeom>
          <a:noFill/>
          <a:ln>
            <a:noFill/>
          </a:ln>
        </p:spPr>
        <p:txBody>
          <a:bodyPr anchorCtr="0" anchor="t" bIns="94425" lIns="94425" spcFirstLastPara="1" rIns="94425" wrap="square" tIns="94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quare photo">
  <p:cSld name="Title square photo">
    <p:bg>
      <p:bgPr>
        <a:solidFill>
          <a:schemeClr val="dk2"/>
        </a:solidFill>
      </p:bgPr>
    </p:bg>
    <p:spTree>
      <p:nvGrpSpPr>
        <p:cNvPr id="9" name="Shape 9"/>
        <p:cNvGrpSpPr/>
        <p:nvPr/>
      </p:nvGrpSpPr>
      <p:grpSpPr>
        <a:xfrm>
          <a:off x="0" y="0"/>
          <a:ext cx="0" cy="0"/>
          <a:chOff x="0" y="0"/>
          <a:chExt cx="0" cy="0"/>
        </a:xfrm>
      </p:grpSpPr>
      <p:sp>
        <p:nvSpPr>
          <p:cNvPr descr="World outline" id="10" name="Google Shape;10;p2"/>
          <p:cNvSpPr/>
          <p:nvPr/>
        </p:nvSpPr>
        <p:spPr>
          <a:xfrm>
            <a:off x="3073400" y="406400"/>
            <a:ext cx="6045200" cy="6045200"/>
          </a:xfrm>
          <a:custGeom>
            <a:rect b="b" l="l" r="r" t="t"/>
            <a:pathLst>
              <a:path extrusionOk="0" h="704850" w="704850">
                <a:moveTo>
                  <a:pt x="352425" y="0"/>
                </a:moveTo>
                <a:lnTo>
                  <a:pt x="352425" y="0"/>
                </a:lnTo>
                <a:cubicBezTo>
                  <a:pt x="158115" y="0"/>
                  <a:pt x="0" y="158115"/>
                  <a:pt x="0" y="352425"/>
                </a:cubicBezTo>
                <a:cubicBezTo>
                  <a:pt x="0" y="546735"/>
                  <a:pt x="158115" y="704850"/>
                  <a:pt x="352425" y="704850"/>
                </a:cubicBezTo>
                <a:cubicBezTo>
                  <a:pt x="546735" y="704850"/>
                  <a:pt x="704850" y="546735"/>
                  <a:pt x="704850" y="352425"/>
                </a:cubicBezTo>
                <a:cubicBezTo>
                  <a:pt x="704850" y="158115"/>
                  <a:pt x="546735" y="0"/>
                  <a:pt x="352425" y="0"/>
                </a:cubicBezTo>
                <a:close/>
                <a:moveTo>
                  <a:pt x="685800" y="342900"/>
                </a:moveTo>
                <a:lnTo>
                  <a:pt x="533400" y="342900"/>
                </a:lnTo>
                <a:cubicBezTo>
                  <a:pt x="530543" y="214313"/>
                  <a:pt x="474345" y="94298"/>
                  <a:pt x="382905" y="20955"/>
                </a:cubicBezTo>
                <a:cubicBezTo>
                  <a:pt x="550545" y="36195"/>
                  <a:pt x="680085" y="174308"/>
                  <a:pt x="685800" y="342900"/>
                </a:cubicBezTo>
                <a:close/>
                <a:moveTo>
                  <a:pt x="342900" y="342900"/>
                </a:moveTo>
                <a:lnTo>
                  <a:pt x="190500" y="342900"/>
                </a:lnTo>
                <a:cubicBezTo>
                  <a:pt x="193358" y="215265"/>
                  <a:pt x="250508" y="97155"/>
                  <a:pt x="342900" y="28575"/>
                </a:cubicBezTo>
                <a:lnTo>
                  <a:pt x="342900" y="342900"/>
                </a:lnTo>
                <a:close/>
                <a:moveTo>
                  <a:pt x="342900" y="361950"/>
                </a:moveTo>
                <a:lnTo>
                  <a:pt x="342900" y="676275"/>
                </a:lnTo>
                <a:cubicBezTo>
                  <a:pt x="250508" y="606743"/>
                  <a:pt x="193358" y="488633"/>
                  <a:pt x="190500" y="361950"/>
                </a:cubicBezTo>
                <a:lnTo>
                  <a:pt x="342900" y="361950"/>
                </a:lnTo>
                <a:close/>
                <a:moveTo>
                  <a:pt x="361950" y="361950"/>
                </a:moveTo>
                <a:lnTo>
                  <a:pt x="514350" y="361950"/>
                </a:lnTo>
                <a:cubicBezTo>
                  <a:pt x="511492" y="489585"/>
                  <a:pt x="454343" y="607695"/>
                  <a:pt x="361950" y="676275"/>
                </a:cubicBezTo>
                <a:lnTo>
                  <a:pt x="361950" y="361950"/>
                </a:lnTo>
                <a:close/>
                <a:moveTo>
                  <a:pt x="361950" y="342900"/>
                </a:moveTo>
                <a:lnTo>
                  <a:pt x="361950" y="28575"/>
                </a:lnTo>
                <a:cubicBezTo>
                  <a:pt x="454343" y="98107"/>
                  <a:pt x="511492" y="216218"/>
                  <a:pt x="514350" y="342900"/>
                </a:cubicBezTo>
                <a:lnTo>
                  <a:pt x="361950" y="342900"/>
                </a:lnTo>
                <a:close/>
                <a:moveTo>
                  <a:pt x="321945" y="20955"/>
                </a:moveTo>
                <a:cubicBezTo>
                  <a:pt x="230505" y="94298"/>
                  <a:pt x="174308" y="214313"/>
                  <a:pt x="171450" y="342900"/>
                </a:cubicBezTo>
                <a:lnTo>
                  <a:pt x="19050" y="342900"/>
                </a:lnTo>
                <a:cubicBezTo>
                  <a:pt x="24765" y="174308"/>
                  <a:pt x="154305" y="36195"/>
                  <a:pt x="321945" y="20955"/>
                </a:cubicBezTo>
                <a:close/>
                <a:moveTo>
                  <a:pt x="19050" y="361950"/>
                </a:moveTo>
                <a:lnTo>
                  <a:pt x="171450" y="361950"/>
                </a:lnTo>
                <a:cubicBezTo>
                  <a:pt x="174308" y="490538"/>
                  <a:pt x="230505" y="610553"/>
                  <a:pt x="321945" y="683895"/>
                </a:cubicBezTo>
                <a:cubicBezTo>
                  <a:pt x="154305" y="668655"/>
                  <a:pt x="24765" y="530543"/>
                  <a:pt x="19050" y="361950"/>
                </a:cubicBezTo>
                <a:close/>
                <a:moveTo>
                  <a:pt x="382905" y="683895"/>
                </a:moveTo>
                <a:cubicBezTo>
                  <a:pt x="474345" y="610553"/>
                  <a:pt x="530543" y="490538"/>
                  <a:pt x="533400" y="361950"/>
                </a:cubicBezTo>
                <a:lnTo>
                  <a:pt x="685800" y="361950"/>
                </a:lnTo>
                <a:cubicBezTo>
                  <a:pt x="681038" y="528638"/>
                  <a:pt x="554355" y="665798"/>
                  <a:pt x="389573" y="683895"/>
                </a:cubicBezTo>
                <a:cubicBezTo>
                  <a:pt x="386715" y="683895"/>
                  <a:pt x="382905" y="683895"/>
                  <a:pt x="382905" y="683895"/>
                </a:cubicBezTo>
                <a:close/>
              </a:path>
            </a:pathLst>
          </a:custGeom>
          <a:solidFill>
            <a:srgbClr val="546E7E">
              <a:alpha val="49411"/>
            </a:srgbClr>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588263" y="2757103"/>
            <a:ext cx="11021125" cy="415498"/>
          </a:xfrm>
          <a:prstGeom prst="rect">
            <a:avLst/>
          </a:prstGeom>
          <a:noFill/>
          <a:ln>
            <a:noFill/>
          </a:ln>
        </p:spPr>
        <p:txBody>
          <a:bodyPr anchorCtr="0" anchor="b" bIns="0" lIns="0" spcFirstLastPara="1" rIns="0" wrap="square" tIns="0">
            <a:spAutoFit/>
          </a:bodyPr>
          <a:lstStyle>
            <a:lvl1pPr lvl="0" algn="ctr">
              <a:lnSpc>
                <a:spcPct val="100000"/>
              </a:lnSpc>
              <a:spcBef>
                <a:spcPts val="0"/>
              </a:spcBef>
              <a:spcAft>
                <a:spcPts val="0"/>
              </a:spcAft>
              <a:buClr>
                <a:schemeClr val="lt1"/>
              </a:buClr>
              <a:buSzPts val="2700"/>
              <a:buFont typeface="Corbel"/>
              <a:buNone/>
              <a:defRPr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2"/>
          <p:cNvSpPr txBox="1"/>
          <p:nvPr>
            <p:ph idx="1" type="body"/>
          </p:nvPr>
        </p:nvSpPr>
        <p:spPr>
          <a:xfrm>
            <a:off x="582043" y="3962401"/>
            <a:ext cx="11021125" cy="398571"/>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0"/>
              </a:spcBef>
              <a:spcAft>
                <a:spcPts val="0"/>
              </a:spcAft>
              <a:buClr>
                <a:schemeClr val="lt1"/>
              </a:buClr>
              <a:buSzPts val="1890"/>
              <a:buNone/>
              <a:defRPr sz="2800">
                <a:solidFill>
                  <a:schemeClr val="lt1"/>
                </a:solidFill>
                <a:latin typeface="Arial"/>
                <a:ea typeface="Arial"/>
                <a:cs typeface="Arial"/>
                <a:sym typeface="Arial"/>
              </a:defRPr>
            </a:lvl1pPr>
            <a:lvl2pPr indent="-331469" lvl="1" marL="914400" algn="l">
              <a:lnSpc>
                <a:spcPct val="90000"/>
              </a:lnSpc>
              <a:spcBef>
                <a:spcPts val="600"/>
              </a:spcBef>
              <a:spcAft>
                <a:spcPts val="0"/>
              </a:spcAft>
              <a:buClr>
                <a:schemeClr val="lt1"/>
              </a:buClr>
              <a:buSzPts val="1620"/>
              <a:buChar char="·"/>
              <a:defRPr/>
            </a:lvl2pPr>
            <a:lvl3pPr indent="-331469" lvl="2" marL="1371600" algn="l">
              <a:lnSpc>
                <a:spcPct val="90000"/>
              </a:lnSpc>
              <a:spcBef>
                <a:spcPts val="600"/>
              </a:spcBef>
              <a:spcAft>
                <a:spcPts val="0"/>
              </a:spcAft>
              <a:buClr>
                <a:schemeClr val="lt1"/>
              </a:buClr>
              <a:buSzPts val="1620"/>
              <a:buChar char="·"/>
              <a:defRPr/>
            </a:lvl3pPr>
            <a:lvl4pPr indent="-331469" lvl="3" marL="1828800" algn="l">
              <a:lnSpc>
                <a:spcPct val="90000"/>
              </a:lnSpc>
              <a:spcBef>
                <a:spcPts val="600"/>
              </a:spcBef>
              <a:spcAft>
                <a:spcPts val="0"/>
              </a:spcAft>
              <a:buClr>
                <a:schemeClr val="lt1"/>
              </a:buClr>
              <a:buSzPts val="1620"/>
              <a:buChar char="·"/>
              <a:defRPr/>
            </a:lvl4pPr>
            <a:lvl5pPr indent="-331470" lvl="4" marL="2286000" algn="l">
              <a:lnSpc>
                <a:spcPct val="90000"/>
              </a:lnSpc>
              <a:spcBef>
                <a:spcPts val="600"/>
              </a:spcBef>
              <a:spcAft>
                <a:spcPts val="0"/>
              </a:spcAft>
              <a:buClr>
                <a:schemeClr val="lt1"/>
              </a:buClr>
              <a:buSzPts val="1620"/>
              <a:buChar char="·"/>
              <a:defRPr/>
            </a:lvl5pPr>
            <a:lvl6pPr indent="-342900" lvl="5" marL="2743200" algn="l">
              <a:lnSpc>
                <a:spcPct val="100000"/>
              </a:lnSpc>
              <a:spcBef>
                <a:spcPts val="480"/>
              </a:spcBef>
              <a:spcAft>
                <a:spcPts val="0"/>
              </a:spcAft>
              <a:buClr>
                <a:schemeClr val="lt1"/>
              </a:buClr>
              <a:buSzPts val="1800"/>
              <a:buChar char="•"/>
              <a:defRPr/>
            </a:lvl6pPr>
            <a:lvl7pPr indent="-342900" lvl="6" marL="3200400" algn="l">
              <a:lnSpc>
                <a:spcPct val="100000"/>
              </a:lnSpc>
              <a:spcBef>
                <a:spcPts val="480"/>
              </a:spcBef>
              <a:spcAft>
                <a:spcPts val="0"/>
              </a:spcAft>
              <a:buClr>
                <a:schemeClr val="lt1"/>
              </a:buClr>
              <a:buSzPts val="1800"/>
              <a:buChar char="•"/>
              <a:defRPr/>
            </a:lvl7pPr>
            <a:lvl8pPr indent="-342900" lvl="7" marL="3657600" algn="l">
              <a:lnSpc>
                <a:spcPct val="100000"/>
              </a:lnSpc>
              <a:spcBef>
                <a:spcPts val="480"/>
              </a:spcBef>
              <a:spcAft>
                <a:spcPts val="0"/>
              </a:spcAft>
              <a:buClr>
                <a:schemeClr val="lt1"/>
              </a:buClr>
              <a:buSzPts val="1800"/>
              <a:buChar char="•"/>
              <a:defRPr/>
            </a:lvl8pPr>
            <a:lvl9pPr indent="-342900" lvl="8" marL="4114800" algn="l">
              <a:lnSpc>
                <a:spcPct val="100000"/>
              </a:lnSpc>
              <a:spcBef>
                <a:spcPts val="48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55">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4" name="Shape 44"/>
        <p:cNvGrpSpPr/>
        <p:nvPr/>
      </p:nvGrpSpPr>
      <p:grpSpPr>
        <a:xfrm>
          <a:off x="0" y="0"/>
          <a:ext cx="0" cy="0"/>
          <a:chOff x="0" y="0"/>
          <a:chExt cx="0" cy="0"/>
        </a:xfrm>
      </p:grpSpPr>
      <p:sp>
        <p:nvSpPr>
          <p:cNvPr id="45" name="Google Shape;45;p12"/>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168FDF"/>
              </a:buClr>
              <a:buSzPts val="2900"/>
              <a:buNone/>
              <a:defRPr i="0" u="none" cap="none" strike="noStrik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p:txBody>
      </p:sp>
      <p:sp>
        <p:nvSpPr>
          <p:cNvPr id="46" name="Google Shape;46;p12"/>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Open Sans SemiBold"/>
                <a:ea typeface="Open Sans SemiBold"/>
                <a:cs typeface="Open Sans SemiBold"/>
                <a:sym typeface="Open Sans SemiBold"/>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49250" lvl="4" marL="2286000" marR="0" algn="l">
              <a:lnSpc>
                <a:spcPct val="100000"/>
              </a:lnSpc>
              <a:spcBef>
                <a:spcPts val="500"/>
              </a:spcBef>
              <a:spcAft>
                <a:spcPts val="0"/>
              </a:spcAft>
              <a:buClr>
                <a:srgbClr val="168FDF"/>
              </a:buClr>
              <a:buSzPts val="19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descr="A picture containing text&#10;&#10;Description automatically generated" id="47" name="Google Shape;47;p12"/>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 name="Shape 48"/>
        <p:cNvGrpSpPr/>
        <p:nvPr/>
      </p:nvGrpSpPr>
      <p:grpSpPr>
        <a:xfrm>
          <a:off x="0" y="0"/>
          <a:ext cx="0" cy="0"/>
          <a:chOff x="0" y="0"/>
          <a:chExt cx="0" cy="0"/>
        </a:xfrm>
      </p:grpSpPr>
      <p:sp>
        <p:nvSpPr>
          <p:cNvPr id="49" name="Google Shape;49;p13"/>
          <p:cNvSpPr txBox="1"/>
          <p:nvPr>
            <p:ph type="title"/>
          </p:nvPr>
        </p:nvSpPr>
        <p:spPr>
          <a:xfrm>
            <a:off x="1202532" y="365128"/>
            <a:ext cx="10151269" cy="664777"/>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rgbClr val="5E5F62"/>
              </a:buClr>
              <a:buSzPts val="5900"/>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50" name="Google Shape;50;p13"/>
          <p:cNvSpPr txBox="1"/>
          <p:nvPr>
            <p:ph idx="1" type="body"/>
          </p:nvPr>
        </p:nvSpPr>
        <p:spPr>
          <a:xfrm>
            <a:off x="838201" y="1337913"/>
            <a:ext cx="10515600" cy="4839051"/>
          </a:xfrm>
          <a:prstGeom prst="rect">
            <a:avLst/>
          </a:prstGeom>
          <a:noFill/>
          <a:ln>
            <a:noFill/>
          </a:ln>
        </p:spPr>
        <p:txBody>
          <a:bodyPr anchorCtr="0" anchor="t" bIns="60925" lIns="121900" spcFirstLastPara="1" rIns="121900" wrap="square" tIns="60925">
            <a:noAutofit/>
          </a:bodyPr>
          <a:lstStyle>
            <a:lvl1pPr indent="-463550" lvl="0" marL="457200" algn="l">
              <a:lnSpc>
                <a:spcPct val="90000"/>
              </a:lnSpc>
              <a:spcBef>
                <a:spcPts val="1000"/>
              </a:spcBef>
              <a:spcAft>
                <a:spcPts val="0"/>
              </a:spcAft>
              <a:buClr>
                <a:schemeClr val="accent2"/>
              </a:buClr>
              <a:buSzPts val="3700"/>
              <a:buChar char="•"/>
              <a:defRPr b="1">
                <a:solidFill>
                  <a:schemeClr val="accent2"/>
                </a:solidFill>
                <a:latin typeface="Open Sans SemiBold"/>
                <a:ea typeface="Open Sans SemiBold"/>
                <a:cs typeface="Open Sans SemiBold"/>
                <a:sym typeface="Open Sans SemiBold"/>
              </a:defRPr>
            </a:lvl1pPr>
            <a:lvl2pPr indent="-431800" lvl="1" marL="914400" algn="l">
              <a:lnSpc>
                <a:spcPct val="90000"/>
              </a:lnSpc>
              <a:spcBef>
                <a:spcPts val="500"/>
              </a:spcBef>
              <a:spcAft>
                <a:spcPts val="0"/>
              </a:spcAft>
              <a:buClr>
                <a:schemeClr val="dk1"/>
              </a:buClr>
              <a:buSzPts val="3200"/>
              <a:buChar char="•"/>
              <a:defRPr>
                <a:solidFill>
                  <a:schemeClr val="dk1"/>
                </a:solidFill>
                <a:latin typeface="Fira Sans"/>
                <a:ea typeface="Fira Sans"/>
                <a:cs typeface="Fira Sans"/>
                <a:sym typeface="Fira Sans"/>
              </a:defRPr>
            </a:lvl2pPr>
            <a:lvl3pPr indent="-400050" lvl="2" marL="1371600" algn="l">
              <a:lnSpc>
                <a:spcPct val="90000"/>
              </a:lnSpc>
              <a:spcBef>
                <a:spcPts val="500"/>
              </a:spcBef>
              <a:spcAft>
                <a:spcPts val="0"/>
              </a:spcAft>
              <a:buClr>
                <a:schemeClr val="accent1"/>
              </a:buClr>
              <a:buSzPts val="2700"/>
              <a:buChar char="•"/>
              <a:defRPr>
                <a:solidFill>
                  <a:schemeClr val="accent1"/>
                </a:solidFill>
                <a:latin typeface="Fira Sans"/>
                <a:ea typeface="Fira Sans"/>
                <a:cs typeface="Fira Sans"/>
                <a:sym typeface="Fira Sans"/>
              </a:defRPr>
            </a:lvl3pPr>
            <a:lvl4pPr indent="-381000" lvl="3" marL="18288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4pPr>
            <a:lvl5pPr indent="-381000" lvl="4" marL="2286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pic>
        <p:nvPicPr>
          <p:cNvPr id="51" name="Google Shape;51;p13"/>
          <p:cNvPicPr preferRelativeResize="0"/>
          <p:nvPr/>
        </p:nvPicPr>
        <p:blipFill rotWithShape="1">
          <a:blip r:embed="rId2">
            <a:alphaModFix/>
          </a:blip>
          <a:srcRect b="0" l="0" r="0" t="0"/>
          <a:stretch/>
        </p:blipFill>
        <p:spPr>
          <a:xfrm>
            <a:off x="115445" y="365128"/>
            <a:ext cx="910503" cy="530023"/>
          </a:xfrm>
          <a:prstGeom prst="rect">
            <a:avLst/>
          </a:prstGeom>
          <a:noFill/>
          <a:ln>
            <a:noFill/>
          </a:ln>
        </p:spPr>
      </p:pic>
      <p:pic>
        <p:nvPicPr>
          <p:cNvPr descr="A picture containing text&#10;&#10;Description automatically generated" id="52" name="Google Shape;52;p13"/>
          <p:cNvPicPr preferRelativeResize="0"/>
          <p:nvPr/>
        </p:nvPicPr>
        <p:blipFill rotWithShape="1">
          <a:blip r:embed="rId3">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3" name="Shape 53"/>
        <p:cNvGrpSpPr/>
        <p:nvPr/>
      </p:nvGrpSpPr>
      <p:grpSpPr>
        <a:xfrm>
          <a:off x="0" y="0"/>
          <a:ext cx="0" cy="0"/>
          <a:chOff x="0" y="0"/>
          <a:chExt cx="0" cy="0"/>
        </a:xfrm>
      </p:grpSpPr>
      <p:sp>
        <p:nvSpPr>
          <p:cNvPr id="54" name="Google Shape;54;p14"/>
          <p:cNvSpPr txBox="1"/>
          <p:nvPr>
            <p:ph type="title"/>
          </p:nvPr>
        </p:nvSpPr>
        <p:spPr>
          <a:xfrm>
            <a:off x="311665" y="239763"/>
            <a:ext cx="11634134" cy="9324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168FDF"/>
              </a:buClr>
              <a:buSzPts val="2900"/>
              <a:buNone/>
              <a:defRPr i="0" u="none" cap="none" strike="noStrik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p:txBody>
      </p:sp>
      <p:sp>
        <p:nvSpPr>
          <p:cNvPr id="55" name="Google Shape;55;p14"/>
          <p:cNvSpPr txBox="1"/>
          <p:nvPr>
            <p:ph idx="1" type="body"/>
          </p:nvPr>
        </p:nvSpPr>
        <p:spPr>
          <a:xfrm>
            <a:off x="311667" y="1172167"/>
            <a:ext cx="5710800" cy="53076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Open Sans SemiBold"/>
                <a:ea typeface="Open Sans SemiBold"/>
                <a:cs typeface="Open Sans SemiBold"/>
                <a:sym typeface="Open Sans SemiBold"/>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49250" lvl="4" marL="2286000" marR="0" algn="l">
              <a:lnSpc>
                <a:spcPct val="100000"/>
              </a:lnSpc>
              <a:spcBef>
                <a:spcPts val="500"/>
              </a:spcBef>
              <a:spcAft>
                <a:spcPts val="0"/>
              </a:spcAft>
              <a:buClr>
                <a:srgbClr val="168FDF"/>
              </a:buClr>
              <a:buSzPts val="19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56" name="Google Shape;56;p14"/>
          <p:cNvSpPr txBox="1"/>
          <p:nvPr>
            <p:ph idx="2" type="body"/>
          </p:nvPr>
        </p:nvSpPr>
        <p:spPr>
          <a:xfrm>
            <a:off x="6235002" y="1172167"/>
            <a:ext cx="5710800" cy="53076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Open Sans SemiBold"/>
                <a:ea typeface="Open Sans SemiBold"/>
                <a:cs typeface="Open Sans SemiBold"/>
                <a:sym typeface="Open Sans SemiBold"/>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49250" lvl="4" marL="2286000" marR="0" algn="l">
              <a:lnSpc>
                <a:spcPct val="100000"/>
              </a:lnSpc>
              <a:spcBef>
                <a:spcPts val="500"/>
              </a:spcBef>
              <a:spcAft>
                <a:spcPts val="0"/>
              </a:spcAft>
              <a:buClr>
                <a:srgbClr val="168FDF"/>
              </a:buClr>
              <a:buSzPts val="19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descr="A picture containing text&#10;&#10;Description automatically generated" id="57" name="Google Shape;57;p14"/>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Interior blank">
    <p:spTree>
      <p:nvGrpSpPr>
        <p:cNvPr id="58" name="Shape 58"/>
        <p:cNvGrpSpPr/>
        <p:nvPr/>
      </p:nvGrpSpPr>
      <p:grpSpPr>
        <a:xfrm>
          <a:off x="0" y="0"/>
          <a:ext cx="0" cy="0"/>
          <a:chOff x="0" y="0"/>
          <a:chExt cx="0" cy="0"/>
        </a:xfrm>
      </p:grpSpPr>
      <p:sp>
        <p:nvSpPr>
          <p:cNvPr id="59" name="Google Shape;59;p15"/>
          <p:cNvSpPr txBox="1"/>
          <p:nvPr>
            <p:ph idx="1" type="subTitle"/>
          </p:nvPr>
        </p:nvSpPr>
        <p:spPr>
          <a:xfrm>
            <a:off x="447775" y="55441"/>
            <a:ext cx="5148900" cy="816300"/>
          </a:xfrm>
          <a:prstGeom prst="rect">
            <a:avLst/>
          </a:prstGeom>
          <a:noFill/>
          <a:ln>
            <a:noFill/>
          </a:ln>
        </p:spPr>
        <p:txBody>
          <a:bodyPr anchorCtr="0" anchor="ctr" bIns="121900" lIns="585200" spcFirstLastPara="1" rIns="121900" wrap="square" tIns="121900">
            <a:noAutofit/>
          </a:bodyPr>
          <a:lstStyle>
            <a:lvl1pPr lvl="0" algn="l">
              <a:lnSpc>
                <a:spcPct val="100000"/>
              </a:lnSpc>
              <a:spcBef>
                <a:spcPts val="0"/>
              </a:spcBef>
              <a:spcAft>
                <a:spcPts val="0"/>
              </a:spcAft>
              <a:buClr>
                <a:schemeClr val="accent1"/>
              </a:buClr>
              <a:buSzPts val="13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0" name="Google Shape;60;p1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pic>
        <p:nvPicPr>
          <p:cNvPr descr="A picture containing text&#10;&#10;Description automatically generated" id="61" name="Google Shape;61;p15"/>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ypo">
  <p:cSld name="Small Typo">
    <p:spTree>
      <p:nvGrpSpPr>
        <p:cNvPr id="62" name="Shape 62"/>
        <p:cNvGrpSpPr/>
        <p:nvPr/>
      </p:nvGrpSpPr>
      <p:grpSpPr>
        <a:xfrm>
          <a:off x="0" y="0"/>
          <a:ext cx="0" cy="0"/>
          <a:chOff x="0" y="0"/>
          <a:chExt cx="0" cy="0"/>
        </a:xfrm>
      </p:grpSpPr>
      <p:sp>
        <p:nvSpPr>
          <p:cNvPr descr="Spalte links" id="63" name="Google Shape;63;p16" title="Spalte links"/>
          <p:cNvSpPr txBox="1"/>
          <p:nvPr>
            <p:ph idx="1" type="body"/>
          </p:nvPr>
        </p:nvSpPr>
        <p:spPr>
          <a:xfrm>
            <a:off x="507997" y="1272881"/>
            <a:ext cx="11188639" cy="5096171"/>
          </a:xfrm>
          <a:prstGeom prst="rect">
            <a:avLst/>
          </a:prstGeom>
          <a:noFill/>
          <a:ln>
            <a:noFill/>
          </a:ln>
        </p:spPr>
        <p:txBody>
          <a:bodyPr anchorCtr="0" anchor="t" bIns="121900" lIns="121900" spcFirstLastPara="1" rIns="0" wrap="square" tIns="121900">
            <a:noAutofit/>
          </a:bodyPr>
          <a:lstStyle>
            <a:lvl1pPr indent="-374650" lvl="0" marL="457200" algn="l">
              <a:lnSpc>
                <a:spcPct val="137142"/>
              </a:lnSpc>
              <a:spcBef>
                <a:spcPts val="1100"/>
              </a:spcBef>
              <a:spcAft>
                <a:spcPts val="0"/>
              </a:spcAft>
              <a:buSzPts val="2300"/>
              <a:buChar char="●"/>
              <a:defRPr b="0" sz="1400" cap="none">
                <a:solidFill>
                  <a:schemeClr val="dk1"/>
                </a:solidFill>
                <a:latin typeface="Open Sans SemiBold"/>
                <a:ea typeface="Open Sans SemiBold"/>
                <a:cs typeface="Open Sans SemiBold"/>
                <a:sym typeface="Open Sans SemiBold"/>
              </a:defRPr>
            </a:lvl1pPr>
            <a:lvl2pPr indent="-355600" lvl="1" marL="914400" algn="l">
              <a:lnSpc>
                <a:spcPct val="100000"/>
              </a:lnSpc>
              <a:spcBef>
                <a:spcPts val="500"/>
              </a:spcBef>
              <a:spcAft>
                <a:spcPts val="0"/>
              </a:spcAft>
              <a:buSzPts val="2000"/>
              <a:buChar char="○"/>
              <a:defRPr sz="1400">
                <a:solidFill>
                  <a:schemeClr val="dk1"/>
                </a:solidFill>
                <a:latin typeface="Arial"/>
                <a:ea typeface="Arial"/>
                <a:cs typeface="Arial"/>
                <a:sym typeface="Arial"/>
              </a:defRPr>
            </a:lvl2pPr>
            <a:lvl3pPr indent="-349250" lvl="2" marL="1371600" algn="l">
              <a:lnSpc>
                <a:spcPct val="100000"/>
              </a:lnSpc>
              <a:spcBef>
                <a:spcPts val="500"/>
              </a:spcBef>
              <a:spcAft>
                <a:spcPts val="0"/>
              </a:spcAft>
              <a:buSzPts val="1900"/>
              <a:buChar char="■"/>
              <a:defRPr sz="1200">
                <a:solidFill>
                  <a:schemeClr val="dk1"/>
                </a:solidFill>
              </a:defRPr>
            </a:lvl3pPr>
            <a:lvl4pPr indent="-330200" lvl="3" marL="1828800" algn="l">
              <a:lnSpc>
                <a:spcPct val="100000"/>
              </a:lnSpc>
              <a:spcBef>
                <a:spcPts val="500"/>
              </a:spcBef>
              <a:spcAft>
                <a:spcPts val="0"/>
              </a:spcAft>
              <a:buSzPts val="1600"/>
              <a:buChar char="●"/>
              <a:defRPr sz="1200">
                <a:solidFill>
                  <a:schemeClr val="dk1"/>
                </a:solidFill>
              </a:defRPr>
            </a:lvl4pPr>
            <a:lvl5pPr indent="-349250" lvl="4" marL="2286000" algn="l">
              <a:lnSpc>
                <a:spcPct val="100000"/>
              </a:lnSpc>
              <a:spcBef>
                <a:spcPts val="500"/>
              </a:spcBef>
              <a:spcAft>
                <a:spcPts val="0"/>
              </a:spcAft>
              <a:buSzPts val="1900"/>
              <a:buChar char="○"/>
              <a:defRPr sz="1200">
                <a:solidFill>
                  <a:schemeClr val="dk1"/>
                </a:solidFill>
              </a:defRPr>
            </a:lvl5pPr>
            <a:lvl6pPr indent="-349250" lvl="5" marL="2743200" algn="l">
              <a:lnSpc>
                <a:spcPct val="90000"/>
              </a:lnSpc>
              <a:spcBef>
                <a:spcPts val="500"/>
              </a:spcBef>
              <a:spcAft>
                <a:spcPts val="0"/>
              </a:spcAft>
              <a:buSzPts val="1900"/>
              <a:buChar char="■"/>
              <a:defRPr sz="1200">
                <a:solidFill>
                  <a:schemeClr val="dk1"/>
                </a:solidFill>
              </a:defRPr>
            </a:lvl6pPr>
            <a:lvl7pPr indent="-349250" lvl="6" marL="3200400" algn="l">
              <a:lnSpc>
                <a:spcPct val="90000"/>
              </a:lnSpc>
              <a:spcBef>
                <a:spcPts val="500"/>
              </a:spcBef>
              <a:spcAft>
                <a:spcPts val="0"/>
              </a:spcAft>
              <a:buSzPts val="1900"/>
              <a:buChar char="●"/>
              <a:defRPr sz="1100">
                <a:solidFill>
                  <a:schemeClr val="dk1"/>
                </a:solidFill>
              </a:defRPr>
            </a:lvl7pPr>
            <a:lvl8pPr indent="-349250" lvl="7" marL="3657600" algn="l">
              <a:lnSpc>
                <a:spcPct val="90000"/>
              </a:lnSpc>
              <a:spcBef>
                <a:spcPts val="500"/>
              </a:spcBef>
              <a:spcAft>
                <a:spcPts val="0"/>
              </a:spcAft>
              <a:buSzPts val="1900"/>
              <a:buChar char="○"/>
              <a:defRPr sz="1100">
                <a:solidFill>
                  <a:schemeClr val="dk1"/>
                </a:solidFill>
              </a:defRPr>
            </a:lvl8pPr>
            <a:lvl9pPr indent="-349250" lvl="8" marL="4114800" algn="l">
              <a:lnSpc>
                <a:spcPct val="90000"/>
              </a:lnSpc>
              <a:spcBef>
                <a:spcPts val="500"/>
              </a:spcBef>
              <a:spcAft>
                <a:spcPts val="0"/>
              </a:spcAft>
              <a:buSzPts val="1900"/>
              <a:buChar char="■"/>
              <a:defRPr sz="600">
                <a:solidFill>
                  <a:schemeClr val="dk1"/>
                </a:solidFill>
              </a:defRPr>
            </a:lvl9pPr>
          </a:lstStyle>
          <a:p/>
        </p:txBody>
      </p:sp>
      <p:sp>
        <p:nvSpPr>
          <p:cNvPr id="64" name="Google Shape;64;p16"/>
          <p:cNvSpPr txBox="1"/>
          <p:nvPr>
            <p:ph type="title"/>
          </p:nvPr>
        </p:nvSpPr>
        <p:spPr>
          <a:xfrm>
            <a:off x="508003" y="515819"/>
            <a:ext cx="10674352" cy="514232"/>
          </a:xfrm>
          <a:prstGeom prst="rect">
            <a:avLst/>
          </a:prstGeom>
          <a:noFill/>
          <a:ln>
            <a:noFill/>
          </a:ln>
        </p:spPr>
        <p:txBody>
          <a:bodyPr anchorCtr="0" anchor="ctr" bIns="91425" lIns="91425" spcFirstLastPara="1" rIns="91425" wrap="square" tIns="48000">
            <a:noAutofit/>
          </a:bodyPr>
          <a:lstStyle>
            <a:lvl1pPr lvl="0" algn="l">
              <a:lnSpc>
                <a:spcPct val="90000"/>
              </a:lnSpc>
              <a:spcBef>
                <a:spcPts val="0"/>
              </a:spcBef>
              <a:spcAft>
                <a:spcPts val="0"/>
              </a:spcAft>
              <a:buSzPts val="2900"/>
              <a:buNone/>
              <a:defRPr sz="3000">
                <a:latin typeface="Open Sans ExtraBold"/>
                <a:ea typeface="Open Sans ExtraBold"/>
                <a:cs typeface="Open Sans ExtraBold"/>
                <a:sym typeface="Open Sans ExtraBold"/>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p:txBody>
      </p:sp>
      <p:pic>
        <p:nvPicPr>
          <p:cNvPr descr="A picture containing text&#10;&#10;Description automatically generated" id="65" name="Google Shape;65;p16"/>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side by side 2">
  <p:cSld name="1_Title and text side by side 2">
    <p:bg>
      <p:bgPr>
        <a:solidFill>
          <a:schemeClr val="dk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588264" y="3219664"/>
            <a:ext cx="3182027" cy="4154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 type="body"/>
          </p:nvPr>
        </p:nvSpPr>
        <p:spPr>
          <a:xfrm>
            <a:off x="4941889" y="3243517"/>
            <a:ext cx="6667500" cy="367793"/>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600"/>
              </a:spcBef>
              <a:spcAft>
                <a:spcPts val="0"/>
              </a:spcAft>
              <a:buClr>
                <a:schemeClr val="lt1"/>
              </a:buClr>
              <a:buSzPts val="1890"/>
              <a:buFont typeface="Noto Sans Symbols"/>
              <a:buNone/>
              <a:defRPr/>
            </a:lvl1pPr>
            <a:lvl2pPr indent="-331469" lvl="1" marL="914400" algn="l">
              <a:lnSpc>
                <a:spcPct val="90000"/>
              </a:lnSpc>
              <a:spcBef>
                <a:spcPts val="600"/>
              </a:spcBef>
              <a:spcAft>
                <a:spcPts val="0"/>
              </a:spcAft>
              <a:buClr>
                <a:schemeClr val="lt1"/>
              </a:buClr>
              <a:buSzPts val="1620"/>
              <a:buChar char="·"/>
              <a:defRPr/>
            </a:lvl2pPr>
            <a:lvl3pPr indent="-331469" lvl="2" marL="1371600" algn="l">
              <a:lnSpc>
                <a:spcPct val="90000"/>
              </a:lnSpc>
              <a:spcBef>
                <a:spcPts val="600"/>
              </a:spcBef>
              <a:spcAft>
                <a:spcPts val="0"/>
              </a:spcAft>
              <a:buClr>
                <a:schemeClr val="lt1"/>
              </a:buClr>
              <a:buSzPts val="1620"/>
              <a:buChar char="·"/>
              <a:defRPr/>
            </a:lvl3pPr>
            <a:lvl4pPr indent="-331469" lvl="3" marL="1828800" algn="l">
              <a:lnSpc>
                <a:spcPct val="90000"/>
              </a:lnSpc>
              <a:spcBef>
                <a:spcPts val="600"/>
              </a:spcBef>
              <a:spcAft>
                <a:spcPts val="0"/>
              </a:spcAft>
              <a:buClr>
                <a:schemeClr val="lt1"/>
              </a:buClr>
              <a:buSzPts val="1620"/>
              <a:buChar char="·"/>
              <a:defRPr/>
            </a:lvl4pPr>
            <a:lvl5pPr indent="-331470" lvl="4" marL="2286000" algn="l">
              <a:lnSpc>
                <a:spcPct val="90000"/>
              </a:lnSpc>
              <a:spcBef>
                <a:spcPts val="600"/>
              </a:spcBef>
              <a:spcAft>
                <a:spcPts val="0"/>
              </a:spcAft>
              <a:buClr>
                <a:schemeClr val="lt1"/>
              </a:buClr>
              <a:buSzPts val="1620"/>
              <a:buChar char="·"/>
              <a:defRPr/>
            </a:lvl5pPr>
            <a:lvl6pPr indent="-342900" lvl="5" marL="2743200" algn="l">
              <a:lnSpc>
                <a:spcPct val="100000"/>
              </a:lnSpc>
              <a:spcBef>
                <a:spcPts val="480"/>
              </a:spcBef>
              <a:spcAft>
                <a:spcPts val="0"/>
              </a:spcAft>
              <a:buClr>
                <a:schemeClr val="lt1"/>
              </a:buClr>
              <a:buSzPts val="1800"/>
              <a:buChar char="•"/>
              <a:defRPr/>
            </a:lvl6pPr>
            <a:lvl7pPr indent="-342900" lvl="6" marL="3200400" algn="l">
              <a:lnSpc>
                <a:spcPct val="100000"/>
              </a:lnSpc>
              <a:spcBef>
                <a:spcPts val="480"/>
              </a:spcBef>
              <a:spcAft>
                <a:spcPts val="0"/>
              </a:spcAft>
              <a:buClr>
                <a:schemeClr val="lt1"/>
              </a:buClr>
              <a:buSzPts val="1800"/>
              <a:buChar char="•"/>
              <a:defRPr/>
            </a:lvl7pPr>
            <a:lvl8pPr indent="-342900" lvl="7" marL="3657600" algn="l">
              <a:lnSpc>
                <a:spcPct val="100000"/>
              </a:lnSpc>
              <a:spcBef>
                <a:spcPts val="480"/>
              </a:spcBef>
              <a:spcAft>
                <a:spcPts val="0"/>
              </a:spcAft>
              <a:buClr>
                <a:schemeClr val="lt1"/>
              </a:buClr>
              <a:buSzPts val="1800"/>
              <a:buChar char="•"/>
              <a:defRPr/>
            </a:lvl8pPr>
            <a:lvl9pPr indent="-342900" lvl="8" marL="4114800" algn="l">
              <a:lnSpc>
                <a:spcPct val="100000"/>
              </a:lnSpc>
              <a:spcBef>
                <a:spcPts val="48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dk2"/>
        </a:solidFill>
      </p:bgPr>
    </p:bg>
    <p:spTree>
      <p:nvGrpSpPr>
        <p:cNvPr id="16" name="Shape 16"/>
        <p:cNvGrpSpPr/>
        <p:nvPr/>
      </p:nvGrpSpPr>
      <p:grpSpPr>
        <a:xfrm>
          <a:off x="0" y="0"/>
          <a:ext cx="0" cy="0"/>
          <a:chOff x="0" y="0"/>
          <a:chExt cx="0" cy="0"/>
        </a:xfrm>
      </p:grpSpPr>
      <p:sp>
        <p:nvSpPr>
          <p:cNvPr descr="World outline" id="17" name="Google Shape;17;p4"/>
          <p:cNvSpPr/>
          <p:nvPr/>
        </p:nvSpPr>
        <p:spPr>
          <a:xfrm>
            <a:off x="3073400" y="406400"/>
            <a:ext cx="6045200" cy="6045200"/>
          </a:xfrm>
          <a:custGeom>
            <a:rect b="b" l="l" r="r" t="t"/>
            <a:pathLst>
              <a:path extrusionOk="0" h="704850" w="704850">
                <a:moveTo>
                  <a:pt x="352425" y="0"/>
                </a:moveTo>
                <a:lnTo>
                  <a:pt x="352425" y="0"/>
                </a:lnTo>
                <a:cubicBezTo>
                  <a:pt x="158115" y="0"/>
                  <a:pt x="0" y="158115"/>
                  <a:pt x="0" y="352425"/>
                </a:cubicBezTo>
                <a:cubicBezTo>
                  <a:pt x="0" y="546735"/>
                  <a:pt x="158115" y="704850"/>
                  <a:pt x="352425" y="704850"/>
                </a:cubicBezTo>
                <a:cubicBezTo>
                  <a:pt x="546735" y="704850"/>
                  <a:pt x="704850" y="546735"/>
                  <a:pt x="704850" y="352425"/>
                </a:cubicBezTo>
                <a:cubicBezTo>
                  <a:pt x="704850" y="158115"/>
                  <a:pt x="546735" y="0"/>
                  <a:pt x="352425" y="0"/>
                </a:cubicBezTo>
                <a:close/>
                <a:moveTo>
                  <a:pt x="685800" y="342900"/>
                </a:moveTo>
                <a:lnTo>
                  <a:pt x="533400" y="342900"/>
                </a:lnTo>
                <a:cubicBezTo>
                  <a:pt x="530543" y="214313"/>
                  <a:pt x="474345" y="94298"/>
                  <a:pt x="382905" y="20955"/>
                </a:cubicBezTo>
                <a:cubicBezTo>
                  <a:pt x="550545" y="36195"/>
                  <a:pt x="680085" y="174308"/>
                  <a:pt x="685800" y="342900"/>
                </a:cubicBezTo>
                <a:close/>
                <a:moveTo>
                  <a:pt x="342900" y="342900"/>
                </a:moveTo>
                <a:lnTo>
                  <a:pt x="190500" y="342900"/>
                </a:lnTo>
                <a:cubicBezTo>
                  <a:pt x="193358" y="215265"/>
                  <a:pt x="250508" y="97155"/>
                  <a:pt x="342900" y="28575"/>
                </a:cubicBezTo>
                <a:lnTo>
                  <a:pt x="342900" y="342900"/>
                </a:lnTo>
                <a:close/>
                <a:moveTo>
                  <a:pt x="342900" y="361950"/>
                </a:moveTo>
                <a:lnTo>
                  <a:pt x="342900" y="676275"/>
                </a:lnTo>
                <a:cubicBezTo>
                  <a:pt x="250508" y="606743"/>
                  <a:pt x="193358" y="488633"/>
                  <a:pt x="190500" y="361950"/>
                </a:cubicBezTo>
                <a:lnTo>
                  <a:pt x="342900" y="361950"/>
                </a:lnTo>
                <a:close/>
                <a:moveTo>
                  <a:pt x="361950" y="361950"/>
                </a:moveTo>
                <a:lnTo>
                  <a:pt x="514350" y="361950"/>
                </a:lnTo>
                <a:cubicBezTo>
                  <a:pt x="511492" y="489585"/>
                  <a:pt x="454343" y="607695"/>
                  <a:pt x="361950" y="676275"/>
                </a:cubicBezTo>
                <a:lnTo>
                  <a:pt x="361950" y="361950"/>
                </a:lnTo>
                <a:close/>
                <a:moveTo>
                  <a:pt x="361950" y="342900"/>
                </a:moveTo>
                <a:lnTo>
                  <a:pt x="361950" y="28575"/>
                </a:lnTo>
                <a:cubicBezTo>
                  <a:pt x="454343" y="98107"/>
                  <a:pt x="511492" y="216218"/>
                  <a:pt x="514350" y="342900"/>
                </a:cubicBezTo>
                <a:lnTo>
                  <a:pt x="361950" y="342900"/>
                </a:lnTo>
                <a:close/>
                <a:moveTo>
                  <a:pt x="321945" y="20955"/>
                </a:moveTo>
                <a:cubicBezTo>
                  <a:pt x="230505" y="94298"/>
                  <a:pt x="174308" y="214313"/>
                  <a:pt x="171450" y="342900"/>
                </a:cubicBezTo>
                <a:lnTo>
                  <a:pt x="19050" y="342900"/>
                </a:lnTo>
                <a:cubicBezTo>
                  <a:pt x="24765" y="174308"/>
                  <a:pt x="154305" y="36195"/>
                  <a:pt x="321945" y="20955"/>
                </a:cubicBezTo>
                <a:close/>
                <a:moveTo>
                  <a:pt x="19050" y="361950"/>
                </a:moveTo>
                <a:lnTo>
                  <a:pt x="171450" y="361950"/>
                </a:lnTo>
                <a:cubicBezTo>
                  <a:pt x="174308" y="490538"/>
                  <a:pt x="230505" y="610553"/>
                  <a:pt x="321945" y="683895"/>
                </a:cubicBezTo>
                <a:cubicBezTo>
                  <a:pt x="154305" y="668655"/>
                  <a:pt x="24765" y="530543"/>
                  <a:pt x="19050" y="361950"/>
                </a:cubicBezTo>
                <a:close/>
                <a:moveTo>
                  <a:pt x="382905" y="683895"/>
                </a:moveTo>
                <a:cubicBezTo>
                  <a:pt x="474345" y="610553"/>
                  <a:pt x="530543" y="490538"/>
                  <a:pt x="533400" y="361950"/>
                </a:cubicBezTo>
                <a:lnTo>
                  <a:pt x="685800" y="361950"/>
                </a:lnTo>
                <a:cubicBezTo>
                  <a:pt x="681038" y="528638"/>
                  <a:pt x="554355" y="665798"/>
                  <a:pt x="389573" y="683895"/>
                </a:cubicBezTo>
                <a:cubicBezTo>
                  <a:pt x="386715" y="683895"/>
                  <a:pt x="382905" y="683895"/>
                  <a:pt x="382905" y="683895"/>
                </a:cubicBezTo>
                <a:close/>
              </a:path>
            </a:pathLst>
          </a:custGeom>
          <a:solidFill>
            <a:srgbClr val="546E7E">
              <a:alpha val="49411"/>
            </a:srgbClr>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2"/>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585216" y="3035809"/>
            <a:ext cx="9144000" cy="49859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FEF000"/>
              </a:buClr>
              <a:buSzPts val="2700"/>
              <a:buFont typeface="Corbel"/>
              <a:buNone/>
              <a:defRPr b="0" sz="3600" cap="none">
                <a:solidFill>
                  <a:srgbClr val="FEF000"/>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p:nvPr/>
        </p:nvSpPr>
        <p:spPr>
          <a:xfrm rot="10800000">
            <a:off x="0" y="4470400"/>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5" name="Google Shape;25;p7"/>
          <p:cNvSpPr/>
          <p:nvPr/>
        </p:nvSpPr>
        <p:spPr>
          <a:xfrm rot="10800000">
            <a:off x="8432800" y="0"/>
            <a:ext cx="3759200" cy="6857997"/>
          </a:xfrm>
          <a:prstGeom prst="rect">
            <a:avLst/>
          </a:prstGeom>
          <a:gradFill>
            <a:gsLst>
              <a:gs pos="0">
                <a:srgbClr val="1F1F1F">
                  <a:alpha val="44313"/>
                </a:srgbClr>
              </a:gs>
              <a:gs pos="100000">
                <a:srgbClr val="1F1F1F">
                  <a:alpha val="0"/>
                </a:srgbClr>
              </a:gs>
            </a:gsLst>
            <a:lin ang="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6" name="Google Shape;26;p7"/>
          <p:cNvSpPr/>
          <p:nvPr/>
        </p:nvSpPr>
        <p:spPr>
          <a:xfrm>
            <a:off x="0" y="-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7" name="Google Shape;27;p7"/>
          <p:cNvSpPr txBox="1"/>
          <p:nvPr>
            <p:ph type="ctrTitle"/>
          </p:nvPr>
        </p:nvSpPr>
        <p:spPr>
          <a:xfrm>
            <a:off x="838200" y="969963"/>
            <a:ext cx="5867600" cy="2387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3200"/>
              <a:buNone/>
              <a:defRPr b="1" i="0" sz="3200" u="none" cap="none" strike="noStrik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3200"/>
              <a:buFont typeface="Arial"/>
              <a:buNone/>
              <a:defRPr sz="3200">
                <a:latin typeface="Arial"/>
                <a:ea typeface="Arial"/>
                <a:cs typeface="Arial"/>
                <a:sym typeface="Arial"/>
              </a:defRPr>
            </a:lvl2pPr>
            <a:lvl3pPr lvl="2" algn="l">
              <a:lnSpc>
                <a:spcPct val="100000"/>
              </a:lnSpc>
              <a:spcBef>
                <a:spcPts val="0"/>
              </a:spcBef>
              <a:spcAft>
                <a:spcPts val="0"/>
              </a:spcAft>
              <a:buSzPts val="3200"/>
              <a:buFont typeface="Arial"/>
              <a:buNone/>
              <a:defRPr sz="3200">
                <a:latin typeface="Arial"/>
                <a:ea typeface="Arial"/>
                <a:cs typeface="Arial"/>
                <a:sym typeface="Arial"/>
              </a:defRPr>
            </a:lvl3pPr>
            <a:lvl4pPr lvl="3" algn="l">
              <a:lnSpc>
                <a:spcPct val="100000"/>
              </a:lnSpc>
              <a:spcBef>
                <a:spcPts val="0"/>
              </a:spcBef>
              <a:spcAft>
                <a:spcPts val="0"/>
              </a:spcAft>
              <a:buSzPts val="3200"/>
              <a:buFont typeface="Arial"/>
              <a:buNone/>
              <a:defRPr sz="3200">
                <a:latin typeface="Arial"/>
                <a:ea typeface="Arial"/>
                <a:cs typeface="Arial"/>
                <a:sym typeface="Arial"/>
              </a:defRPr>
            </a:lvl4pPr>
            <a:lvl5pPr lvl="4" algn="l">
              <a:lnSpc>
                <a:spcPct val="100000"/>
              </a:lnSpc>
              <a:spcBef>
                <a:spcPts val="0"/>
              </a:spcBef>
              <a:spcAft>
                <a:spcPts val="0"/>
              </a:spcAft>
              <a:buSzPts val="3200"/>
              <a:buFont typeface="Arial"/>
              <a:buNone/>
              <a:defRPr sz="3200">
                <a:latin typeface="Arial"/>
                <a:ea typeface="Arial"/>
                <a:cs typeface="Arial"/>
                <a:sym typeface="Arial"/>
              </a:defRPr>
            </a:lvl5pPr>
            <a:lvl6pPr lvl="5" algn="l">
              <a:lnSpc>
                <a:spcPct val="100000"/>
              </a:lnSpc>
              <a:spcBef>
                <a:spcPts val="0"/>
              </a:spcBef>
              <a:spcAft>
                <a:spcPts val="0"/>
              </a:spcAft>
              <a:buSzPts val="3200"/>
              <a:buFont typeface="Arial"/>
              <a:buNone/>
              <a:defRPr sz="3200">
                <a:latin typeface="Arial"/>
                <a:ea typeface="Arial"/>
                <a:cs typeface="Arial"/>
                <a:sym typeface="Arial"/>
              </a:defRPr>
            </a:lvl6pPr>
            <a:lvl7pPr lvl="6" algn="l">
              <a:lnSpc>
                <a:spcPct val="100000"/>
              </a:lnSpc>
              <a:spcBef>
                <a:spcPts val="0"/>
              </a:spcBef>
              <a:spcAft>
                <a:spcPts val="0"/>
              </a:spcAft>
              <a:buSzPts val="3200"/>
              <a:buFont typeface="Arial"/>
              <a:buNone/>
              <a:defRPr sz="3200">
                <a:latin typeface="Arial"/>
                <a:ea typeface="Arial"/>
                <a:cs typeface="Arial"/>
                <a:sym typeface="Arial"/>
              </a:defRPr>
            </a:lvl7pPr>
            <a:lvl8pPr lvl="7" algn="l">
              <a:lnSpc>
                <a:spcPct val="100000"/>
              </a:lnSpc>
              <a:spcBef>
                <a:spcPts val="0"/>
              </a:spcBef>
              <a:spcAft>
                <a:spcPts val="0"/>
              </a:spcAft>
              <a:buSzPts val="3200"/>
              <a:buFont typeface="Arial"/>
              <a:buNone/>
              <a:defRPr sz="3200">
                <a:latin typeface="Arial"/>
                <a:ea typeface="Arial"/>
                <a:cs typeface="Arial"/>
                <a:sym typeface="Arial"/>
              </a:defRPr>
            </a:lvl8pPr>
            <a:lvl9pPr lvl="8" algn="l">
              <a:lnSpc>
                <a:spcPct val="100000"/>
              </a:lnSpc>
              <a:spcBef>
                <a:spcPts val="0"/>
              </a:spcBef>
              <a:spcAft>
                <a:spcPts val="0"/>
              </a:spcAft>
              <a:buSzPts val="3200"/>
              <a:buFont typeface="Arial"/>
              <a:buNone/>
              <a:defRPr sz="3200">
                <a:latin typeface="Arial"/>
                <a:ea typeface="Arial"/>
                <a:cs typeface="Arial"/>
                <a:sym typeface="Arial"/>
              </a:defRPr>
            </a:lvl9pPr>
          </a:lstStyle>
          <a:p/>
        </p:txBody>
      </p:sp>
      <p:sp>
        <p:nvSpPr>
          <p:cNvPr id="28" name="Google Shape;28;p7"/>
          <p:cNvSpPr txBox="1"/>
          <p:nvPr>
            <p:ph idx="1" type="subTitle"/>
          </p:nvPr>
        </p:nvSpPr>
        <p:spPr>
          <a:xfrm>
            <a:off x="838200" y="3449637"/>
            <a:ext cx="5867600" cy="8380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1100"/>
              </a:spcBef>
              <a:spcAft>
                <a:spcPts val="0"/>
              </a:spcAft>
              <a:buClr>
                <a:srgbClr val="168FDF"/>
              </a:buClr>
              <a:buSzPts val="2300"/>
              <a:buNone/>
              <a:defRPr i="0" sz="2000" u="none" cap="none" strike="noStrike">
                <a:solidFill>
                  <a:schemeClr val="lt1"/>
                </a:solidFill>
                <a:latin typeface="Open Sans SemiBold"/>
                <a:ea typeface="Open Sans SemiBold"/>
                <a:cs typeface="Open Sans SemiBold"/>
                <a:sym typeface="Open Sans SemiBold"/>
              </a:defRPr>
            </a:lvl1pPr>
            <a:lvl2pPr lvl="1" marR="0" algn="ctr">
              <a:lnSpc>
                <a:spcPct val="100000"/>
              </a:lnSpc>
              <a:spcBef>
                <a:spcPts val="500"/>
              </a:spcBef>
              <a:spcAft>
                <a:spcPts val="0"/>
              </a:spcAft>
              <a:buClr>
                <a:srgbClr val="168FDF"/>
              </a:buClr>
              <a:buSzPts val="2000"/>
              <a:buNone/>
              <a:defRPr i="0" sz="2000" u="none" cap="none" strike="noStrike">
                <a:solidFill>
                  <a:srgbClr val="2F2F2F"/>
                </a:solidFill>
              </a:defRPr>
            </a:lvl2pPr>
            <a:lvl3pPr lvl="2" marR="0" algn="ctr">
              <a:lnSpc>
                <a:spcPct val="100000"/>
              </a:lnSpc>
              <a:spcBef>
                <a:spcPts val="500"/>
              </a:spcBef>
              <a:spcAft>
                <a:spcPts val="0"/>
              </a:spcAft>
              <a:buClr>
                <a:srgbClr val="168FDF"/>
              </a:buClr>
              <a:buSzPts val="1900"/>
              <a:buNone/>
              <a:defRPr i="0" sz="1900" u="none" cap="none" strike="noStrike">
                <a:solidFill>
                  <a:srgbClr val="2F2F2F"/>
                </a:solidFill>
              </a:defRPr>
            </a:lvl3pPr>
            <a:lvl4pPr lvl="3" marR="0" algn="ctr">
              <a:lnSpc>
                <a:spcPct val="100000"/>
              </a:lnSpc>
              <a:spcBef>
                <a:spcPts val="500"/>
              </a:spcBef>
              <a:spcAft>
                <a:spcPts val="0"/>
              </a:spcAft>
              <a:buClr>
                <a:srgbClr val="168FDF"/>
              </a:buClr>
              <a:buSzPts val="1600"/>
              <a:buNone/>
              <a:defRPr i="0" sz="1600" u="none" cap="none" strike="noStrike">
                <a:solidFill>
                  <a:srgbClr val="2F2F2F"/>
                </a:solidFill>
              </a:defRPr>
            </a:lvl4pPr>
            <a:lvl5pPr lvl="4" marR="0" algn="ctr">
              <a:lnSpc>
                <a:spcPct val="100000"/>
              </a:lnSpc>
              <a:spcBef>
                <a:spcPts val="500"/>
              </a:spcBef>
              <a:spcAft>
                <a:spcPts val="0"/>
              </a:spcAft>
              <a:buClr>
                <a:srgbClr val="168FDF"/>
              </a:buClr>
              <a:buSzPts val="1900"/>
              <a:buNone/>
              <a:defRPr i="0" sz="1600" u="none" cap="none" strike="noStrike">
                <a:solidFill>
                  <a:srgbClr val="2F2F2F"/>
                </a:solidFill>
              </a:defRPr>
            </a:lvl5pPr>
            <a:lvl6pPr lvl="5" marR="0" algn="ctr">
              <a:lnSpc>
                <a:spcPct val="90000"/>
              </a:lnSpc>
              <a:spcBef>
                <a:spcPts val="500"/>
              </a:spcBef>
              <a:spcAft>
                <a:spcPts val="0"/>
              </a:spcAft>
              <a:buClr>
                <a:schemeClr val="dk1"/>
              </a:buClr>
              <a:buSzPts val="1900"/>
              <a:buNone/>
              <a:defRPr i="0" sz="1600" u="none" cap="none" strike="noStrike">
                <a:solidFill>
                  <a:schemeClr val="dk1"/>
                </a:solidFill>
              </a:defRPr>
            </a:lvl6pPr>
            <a:lvl7pPr lvl="6" marR="0" algn="ctr">
              <a:lnSpc>
                <a:spcPct val="90000"/>
              </a:lnSpc>
              <a:spcBef>
                <a:spcPts val="500"/>
              </a:spcBef>
              <a:spcAft>
                <a:spcPts val="0"/>
              </a:spcAft>
              <a:buClr>
                <a:schemeClr val="dk1"/>
              </a:buClr>
              <a:buSzPts val="1900"/>
              <a:buNone/>
              <a:defRPr i="0" sz="1600" u="none" cap="none" strike="noStrike">
                <a:solidFill>
                  <a:schemeClr val="dk1"/>
                </a:solidFill>
              </a:defRPr>
            </a:lvl7pPr>
            <a:lvl8pPr lvl="7" marR="0" algn="ctr">
              <a:lnSpc>
                <a:spcPct val="90000"/>
              </a:lnSpc>
              <a:spcBef>
                <a:spcPts val="500"/>
              </a:spcBef>
              <a:spcAft>
                <a:spcPts val="0"/>
              </a:spcAft>
              <a:buClr>
                <a:schemeClr val="dk1"/>
              </a:buClr>
              <a:buSzPts val="1900"/>
              <a:buNone/>
              <a:defRPr i="0" sz="1600" u="none" cap="none" strike="noStrike">
                <a:solidFill>
                  <a:schemeClr val="dk1"/>
                </a:solidFill>
              </a:defRPr>
            </a:lvl8pPr>
            <a:lvl9pPr lvl="8" marR="0" algn="ctr">
              <a:lnSpc>
                <a:spcPct val="90000"/>
              </a:lnSpc>
              <a:spcBef>
                <a:spcPts val="500"/>
              </a:spcBef>
              <a:spcAft>
                <a:spcPts val="0"/>
              </a:spcAft>
              <a:buClr>
                <a:schemeClr val="dk1"/>
              </a:buClr>
              <a:buSzPts val="1900"/>
              <a:buNone/>
              <a:defRPr i="0" sz="1600" u="none" cap="none" strike="noStrike">
                <a:solidFill>
                  <a:schemeClr val="dk1"/>
                </a:solidFill>
              </a:defRPr>
            </a:lvl9pPr>
          </a:lstStyle>
          <a:p/>
        </p:txBody>
      </p:sp>
      <p:pic>
        <p:nvPicPr>
          <p:cNvPr descr="A picture containing text&#10;&#10;Description automatically generated" id="29" name="Google Shape;29;p7"/>
          <p:cNvPicPr preferRelativeResize="0"/>
          <p:nvPr/>
        </p:nvPicPr>
        <p:blipFill rotWithShape="1">
          <a:blip r:embed="rId3">
            <a:alphaModFix/>
          </a:blip>
          <a:srcRect b="0" l="0" r="0" t="0"/>
          <a:stretch/>
        </p:blipFill>
        <p:spPr>
          <a:xfrm>
            <a:off x="838201" y="5664200"/>
            <a:ext cx="1656947" cy="77451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30" name="Shape 30"/>
        <p:cNvGrpSpPr/>
        <p:nvPr/>
      </p:nvGrpSpPr>
      <p:grpSpPr>
        <a:xfrm>
          <a:off x="0" y="0"/>
          <a:ext cx="0" cy="0"/>
          <a:chOff x="0" y="0"/>
          <a:chExt cx="0" cy="0"/>
        </a:xfrm>
      </p:grpSpPr>
      <p:sp>
        <p:nvSpPr>
          <p:cNvPr id="31" name="Google Shape;31;p8"/>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168FDF"/>
              </a:buClr>
              <a:buSzPts val="2900"/>
              <a:buNone/>
              <a:defRPr i="0" u="none" cap="none" strike="noStrik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p:txBody>
      </p:sp>
      <p:pic>
        <p:nvPicPr>
          <p:cNvPr descr="A picture containing text&#10;&#10;Description automatically generated" id="32" name="Google Shape;32;p8"/>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3" name="Shape 33"/>
        <p:cNvGrpSpPr/>
        <p:nvPr/>
      </p:nvGrpSpPr>
      <p:grpSpPr>
        <a:xfrm>
          <a:off x="0" y="0"/>
          <a:ext cx="0" cy="0"/>
          <a:chOff x="0" y="0"/>
          <a:chExt cx="0" cy="0"/>
        </a:xfrm>
      </p:grpSpPr>
      <p:sp>
        <p:nvSpPr>
          <p:cNvPr id="34" name="Google Shape;34;p9"/>
          <p:cNvSpPr txBox="1"/>
          <p:nvPr>
            <p:ph type="title"/>
          </p:nvPr>
        </p:nvSpPr>
        <p:spPr>
          <a:xfrm>
            <a:off x="311665" y="239763"/>
            <a:ext cx="11512671" cy="9324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168FDF"/>
              </a:buClr>
              <a:buSzPts val="2900"/>
              <a:buNone/>
              <a:defRPr i="0" u="none" cap="none" strike="noStrik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p:txBody>
      </p:sp>
      <p:sp>
        <p:nvSpPr>
          <p:cNvPr id="35" name="Google Shape;35;p9"/>
          <p:cNvSpPr txBox="1"/>
          <p:nvPr>
            <p:ph idx="1" type="body"/>
          </p:nvPr>
        </p:nvSpPr>
        <p:spPr>
          <a:xfrm>
            <a:off x="311667" y="1172167"/>
            <a:ext cx="5822800" cy="53076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Open Sans SemiBold"/>
                <a:ea typeface="Open Sans SemiBold"/>
                <a:cs typeface="Open Sans SemiBold"/>
                <a:sym typeface="Open Sans SemiBold"/>
              </a:defRPr>
            </a:lvl1pPr>
            <a:lvl2pPr indent="-374650" lvl="1" marL="914400" marR="0" algn="l">
              <a:lnSpc>
                <a:spcPct val="100000"/>
              </a:lnSpc>
              <a:spcBef>
                <a:spcPts val="5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algn="l">
              <a:lnSpc>
                <a:spcPct val="100000"/>
              </a:lnSpc>
              <a:spcBef>
                <a:spcPts val="5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algn="l">
              <a:lnSpc>
                <a:spcPct val="100000"/>
              </a:lnSpc>
              <a:spcBef>
                <a:spcPts val="5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49250" lvl="4" marL="2286000" marR="0" algn="l">
              <a:lnSpc>
                <a:spcPct val="100000"/>
              </a:lnSpc>
              <a:spcBef>
                <a:spcPts val="500"/>
              </a:spcBef>
              <a:spcAft>
                <a:spcPts val="0"/>
              </a:spcAft>
              <a:buClr>
                <a:srgbClr val="168FDF"/>
              </a:buClr>
              <a:buSzPts val="1900"/>
              <a:buFont typeface="Arial"/>
              <a:buChar char="○"/>
              <a:defRPr i="0" u="none" cap="none" strike="noStrike">
                <a:solidFill>
                  <a:srgbClr val="2F2F2F"/>
                </a:solidFill>
                <a:latin typeface="Arial"/>
                <a:ea typeface="Arial"/>
                <a:cs typeface="Arial"/>
                <a:sym typeface="Arial"/>
              </a:defRPr>
            </a:lvl5pPr>
            <a:lvl6pPr indent="-349250" lvl="5" marL="27432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algn="l">
              <a:lnSpc>
                <a:spcPct val="90000"/>
              </a:lnSpc>
              <a:spcBef>
                <a:spcPts val="5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cxnSp>
        <p:nvCxnSpPr>
          <p:cNvPr id="36" name="Google Shape;36;p9"/>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descr="A picture containing text&#10;&#10;Description automatically generated" id="37" name="Google Shape;37;p9"/>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ackground">
  <p:cSld name="Cover Background">
    <p:bg>
      <p:bgPr>
        <a:blipFill>
          <a:blip r:embed="rId2">
            <a:alphaModFix amt="20000"/>
          </a:blip>
          <a:stretch>
            <a:fillRect/>
          </a:stretch>
        </a:blipFill>
      </p:bgPr>
    </p:bg>
    <p:spTree>
      <p:nvGrpSpPr>
        <p:cNvPr id="38" name="Shape 38"/>
        <p:cNvGrpSpPr/>
        <p:nvPr/>
      </p:nvGrpSpPr>
      <p:grpSpPr>
        <a:xfrm>
          <a:off x="0" y="0"/>
          <a:ext cx="0" cy="0"/>
          <a:chOff x="0" y="0"/>
          <a:chExt cx="0" cy="0"/>
        </a:xfrm>
      </p:grpSpPr>
      <p:sp>
        <p:nvSpPr>
          <p:cNvPr id="39" name="Google Shape;39;p10"/>
          <p:cNvSpPr txBox="1"/>
          <p:nvPr>
            <p:ph idx="10" type="dt"/>
          </p:nvPr>
        </p:nvSpPr>
        <p:spPr>
          <a:xfrm>
            <a:off x="0" y="0"/>
            <a:ext cx="4000000" cy="4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40" name="Google Shape;40;p10"/>
          <p:cNvSpPr txBox="1"/>
          <p:nvPr>
            <p:ph idx="11" type="ftr"/>
          </p:nvPr>
        </p:nvSpPr>
        <p:spPr>
          <a:xfrm>
            <a:off x="0" y="0"/>
            <a:ext cx="4000000" cy="4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41" name="Google Shape;41;p10"/>
          <p:cNvSpPr txBox="1"/>
          <p:nvPr>
            <p:ph idx="12" type="sldNum"/>
          </p:nvPr>
        </p:nvSpPr>
        <p:spPr>
          <a:xfrm>
            <a:off x="0" y="0"/>
            <a:ext cx="4000000" cy="40000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 name="Shape 42"/>
        <p:cNvGrpSpPr/>
        <p:nvPr/>
      </p:nvGrpSpPr>
      <p:grpSpPr>
        <a:xfrm>
          <a:off x="0" y="0"/>
          <a:ext cx="0" cy="0"/>
          <a:chOff x="0" y="0"/>
          <a:chExt cx="0" cy="0"/>
        </a:xfrm>
      </p:grpSpPr>
      <p:pic>
        <p:nvPicPr>
          <p:cNvPr descr="A picture containing text&#10;&#10;Description automatically generated" id="43" name="Google Shape;43;p11"/>
          <p:cNvPicPr preferRelativeResize="0"/>
          <p:nvPr/>
        </p:nvPicPr>
        <p:blipFill rotWithShape="1">
          <a:blip r:embed="rId2">
            <a:alphaModFix/>
          </a:blip>
          <a:srcRect b="0" l="0" r="0" t="0"/>
          <a:stretch/>
        </p:blipFill>
        <p:spPr>
          <a:xfrm>
            <a:off x="10645060" y="6088200"/>
            <a:ext cx="1133932" cy="5300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11" Type="http://schemas.openxmlformats.org/officeDocument/2006/relationships/theme" Target="../theme/theme3.xml"/><Relationship Id="rId10" Type="http://schemas.openxmlformats.org/officeDocument/2006/relationships/slideLayout" Target="../slideLayouts/slideLayout14.xml"/><Relationship Id="rId9" Type="http://schemas.openxmlformats.org/officeDocument/2006/relationships/slideLayout" Target="../slideLayouts/slideLayout1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6" name="Shape 6"/>
        <p:cNvGrpSpPr/>
        <p:nvPr/>
      </p:nvGrpSpPr>
      <p:grpSpPr>
        <a:xfrm>
          <a:off x="0" y="0"/>
          <a:ext cx="0" cy="0"/>
          <a:chOff x="0" y="0"/>
          <a:chExt cx="0" cy="0"/>
        </a:xfrm>
      </p:grpSpPr>
      <p:sp>
        <p:nvSpPr>
          <p:cNvPr id="7" name="Google Shape;7;p1"/>
          <p:cNvSpPr txBox="1"/>
          <p:nvPr>
            <p:ph type="title"/>
          </p:nvPr>
        </p:nvSpPr>
        <p:spPr>
          <a:xfrm>
            <a:off x="419103" y="457201"/>
            <a:ext cx="11187680" cy="4154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2700"/>
              <a:buFont typeface="Corbel"/>
              <a:buNone/>
              <a:defRPr b="0" i="0" sz="27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19105" y="1435504"/>
            <a:ext cx="11183617" cy="354969"/>
          </a:xfrm>
          <a:prstGeom prst="rect">
            <a:avLst/>
          </a:prstGeom>
          <a:noFill/>
          <a:ln>
            <a:noFill/>
          </a:ln>
        </p:spPr>
        <p:txBody>
          <a:bodyPr anchorCtr="0" anchor="t" bIns="0" lIns="0" spcFirstLastPara="1" rIns="0" wrap="square" tIns="0">
            <a:spAutoFit/>
          </a:bodyPr>
          <a:lstStyle>
            <a:lvl1pPr indent="-348615" lvl="0" marL="457200" marR="0" rtl="0" algn="l">
              <a:lnSpc>
                <a:spcPct val="90000"/>
              </a:lnSpc>
              <a:spcBef>
                <a:spcPts val="450"/>
              </a:spcBef>
              <a:spcAft>
                <a:spcPts val="0"/>
              </a:spcAft>
              <a:buClr>
                <a:schemeClr val="lt1"/>
              </a:buClr>
              <a:buSzPts val="1890"/>
              <a:buFont typeface="Noto Sans Symbols"/>
              <a:buChar char="·"/>
              <a:defRPr b="0" i="0" sz="2100" u="none" cap="none" strike="noStrike">
                <a:solidFill>
                  <a:schemeClr val="lt1"/>
                </a:solidFill>
                <a:latin typeface="Arial"/>
                <a:ea typeface="Arial"/>
                <a:cs typeface="Arial"/>
                <a:sym typeface="Arial"/>
              </a:defRPr>
            </a:lvl1pPr>
            <a:lvl2pPr indent="-314325" lvl="1" marL="914400" marR="0" rtl="0" algn="l">
              <a:lnSpc>
                <a:spcPct val="90000"/>
              </a:lnSpc>
              <a:spcBef>
                <a:spcPts val="450"/>
              </a:spcBef>
              <a:spcAft>
                <a:spcPts val="0"/>
              </a:spcAft>
              <a:buClr>
                <a:schemeClr val="lt1"/>
              </a:buClr>
              <a:buSzPts val="1350"/>
              <a:buFont typeface="Noto Sans Symbols"/>
              <a:buChar char="·"/>
              <a:defRPr b="0" i="0" sz="1500" u="none" cap="none" strike="noStrike">
                <a:solidFill>
                  <a:schemeClr val="lt1"/>
                </a:solidFill>
                <a:latin typeface="Arial"/>
                <a:ea typeface="Arial"/>
                <a:cs typeface="Arial"/>
                <a:sym typeface="Arial"/>
              </a:defRPr>
            </a:lvl2pPr>
            <a:lvl3pPr indent="-297180" lvl="2" marL="1371600" marR="0" rtl="0" algn="l">
              <a:lnSpc>
                <a:spcPct val="90000"/>
              </a:lnSpc>
              <a:spcBef>
                <a:spcPts val="450"/>
              </a:spcBef>
              <a:spcAft>
                <a:spcPts val="0"/>
              </a:spcAft>
              <a:buClr>
                <a:schemeClr val="lt1"/>
              </a:buClr>
              <a:buSzPts val="1080"/>
              <a:buFont typeface="Noto Sans Symbols"/>
              <a:buChar char="·"/>
              <a:defRPr b="0" i="0" sz="1200" u="none" cap="none" strike="noStrike">
                <a:solidFill>
                  <a:schemeClr val="lt1"/>
                </a:solidFill>
                <a:latin typeface="Arial"/>
                <a:ea typeface="Arial"/>
                <a:cs typeface="Arial"/>
                <a:sym typeface="Arial"/>
              </a:defRPr>
            </a:lvl3pPr>
            <a:lvl4pPr indent="-288607" lvl="3" marL="1828800" marR="0" rtl="0" algn="l">
              <a:lnSpc>
                <a:spcPct val="90000"/>
              </a:lnSpc>
              <a:spcBef>
                <a:spcPts val="450"/>
              </a:spcBef>
              <a:spcAft>
                <a:spcPts val="0"/>
              </a:spcAft>
              <a:buClr>
                <a:schemeClr val="lt1"/>
              </a:buClr>
              <a:buSzPts val="945"/>
              <a:buFont typeface="Noto Sans Symbols"/>
              <a:buChar char="·"/>
              <a:defRPr b="0" i="0" sz="1050" u="none" cap="none" strike="noStrike">
                <a:solidFill>
                  <a:schemeClr val="lt1"/>
                </a:solidFill>
                <a:latin typeface="Arial"/>
                <a:ea typeface="Arial"/>
                <a:cs typeface="Arial"/>
                <a:sym typeface="Arial"/>
              </a:defRPr>
            </a:lvl4pPr>
            <a:lvl5pPr indent="-288607" lvl="4" marL="2286000" marR="0" rtl="0" algn="l">
              <a:lnSpc>
                <a:spcPct val="90000"/>
              </a:lnSpc>
              <a:spcBef>
                <a:spcPts val="450"/>
              </a:spcBef>
              <a:spcAft>
                <a:spcPts val="0"/>
              </a:spcAft>
              <a:buClr>
                <a:schemeClr val="lt1"/>
              </a:buClr>
              <a:buSzPts val="945"/>
              <a:buFont typeface="Noto Sans Symbols"/>
              <a:buChar char="·"/>
              <a:defRPr b="0" i="0" sz="1050" u="none" cap="none" strike="noStrike">
                <a:solidFill>
                  <a:schemeClr val="lt1"/>
                </a:solidFill>
                <a:latin typeface="Arial"/>
                <a:ea typeface="Arial"/>
                <a:cs typeface="Arial"/>
                <a:sym typeface="Arial"/>
              </a:defRPr>
            </a:lvl5pPr>
            <a:lvl6pPr indent="-323850" lvl="5" marL="27432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6pPr>
            <a:lvl7pPr indent="-323850" lvl="6" marL="32004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7pPr>
            <a:lvl8pPr indent="-323850" lvl="7" marL="36576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8pPr>
            <a:lvl9pPr indent="-323850" lvl="8" marL="41148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C35EA4"/>
          </p15:clr>
        </p15:guide>
        <p15:guide id="2" pos="7416">
          <p15:clr>
            <a:srgbClr val="C35EA4"/>
          </p15:clr>
        </p15:guide>
        <p15:guide id="3" orient="horz" pos="369">
          <p15:clr>
            <a:srgbClr val="C35EA4"/>
          </p15:clr>
        </p15:guide>
        <p15:guide id="4" orient="horz" pos="3864">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6"/>
          <p:cNvSpPr txBox="1"/>
          <p:nvPr>
            <p:ph type="title"/>
          </p:nvPr>
        </p:nvSpPr>
        <p:spPr>
          <a:xfrm>
            <a:off x="624827" y="365125"/>
            <a:ext cx="10728973" cy="13256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900"/>
              <a:buFont typeface="Arial"/>
              <a:buNone/>
              <a:defRPr b="0" i="0" sz="29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434343"/>
              </a:buClr>
              <a:buSzPts val="2900"/>
              <a:buFont typeface="Open Sans Light"/>
              <a:buNone/>
              <a:defRPr b="0" i="0" sz="2900" u="none" cap="none" strike="noStrike">
                <a:solidFill>
                  <a:srgbClr val="434343"/>
                </a:solidFill>
                <a:latin typeface="Open Sans Light"/>
                <a:ea typeface="Open Sans Light"/>
                <a:cs typeface="Open Sans Light"/>
                <a:sym typeface="Open Sans Light"/>
              </a:defRPr>
            </a:lvl9pPr>
          </a:lstStyle>
          <a:p/>
        </p:txBody>
      </p:sp>
      <p:sp>
        <p:nvSpPr>
          <p:cNvPr id="22" name="Google Shape;22;p6"/>
          <p:cNvSpPr txBox="1"/>
          <p:nvPr>
            <p:ph idx="1" type="body"/>
          </p:nvPr>
        </p:nvSpPr>
        <p:spPr>
          <a:xfrm>
            <a:off x="624827" y="1639900"/>
            <a:ext cx="10728800" cy="4351200"/>
          </a:xfrm>
          <a:prstGeom prst="rect">
            <a:avLst/>
          </a:prstGeom>
          <a:noFill/>
          <a:ln>
            <a:noFill/>
          </a:ln>
        </p:spPr>
        <p:txBody>
          <a:bodyPr anchorCtr="0" anchor="t" bIns="121900" lIns="121900" spcFirstLastPara="1" rIns="121900" wrap="square" tIns="121900">
            <a:noAutofit/>
          </a:bodyPr>
          <a:lstStyle>
            <a:lvl1pPr indent="-374650" lvl="0" marL="457200" marR="0" rtl="0" algn="l">
              <a:lnSpc>
                <a:spcPct val="100000"/>
              </a:lnSpc>
              <a:spcBef>
                <a:spcPts val="1100"/>
              </a:spcBef>
              <a:spcAft>
                <a:spcPts val="0"/>
              </a:spcAft>
              <a:buClr>
                <a:srgbClr val="434343"/>
              </a:buClr>
              <a:buSzPts val="2300"/>
              <a:buFont typeface="Arial"/>
              <a:buChar char="●"/>
              <a:defRPr b="0" i="0" sz="2300" u="none" cap="none" strike="noStrike">
                <a:solidFill>
                  <a:srgbClr val="434343"/>
                </a:solidFill>
                <a:latin typeface="Arial"/>
                <a:ea typeface="Arial"/>
                <a:cs typeface="Arial"/>
                <a:sym typeface="Arial"/>
              </a:defRPr>
            </a:lvl1pPr>
            <a:lvl2pPr indent="-355600" lvl="1" marL="914400" marR="0" rtl="0" algn="l">
              <a:lnSpc>
                <a:spcPct val="100000"/>
              </a:lnSpc>
              <a:spcBef>
                <a:spcPts val="500"/>
              </a:spcBef>
              <a:spcAft>
                <a:spcPts val="0"/>
              </a:spcAft>
              <a:buClr>
                <a:srgbClr val="434343"/>
              </a:buClr>
              <a:buSzPts val="2000"/>
              <a:buFont typeface="Arial"/>
              <a:buChar char="○"/>
              <a:defRPr b="0" i="0" sz="2000" u="none" cap="none" strike="noStrike">
                <a:solidFill>
                  <a:srgbClr val="434343"/>
                </a:solidFill>
                <a:latin typeface="Arial"/>
                <a:ea typeface="Arial"/>
                <a:cs typeface="Arial"/>
                <a:sym typeface="Arial"/>
              </a:defRPr>
            </a:lvl2pPr>
            <a:lvl3pPr indent="-349250" lvl="2" marL="1371600" marR="0" rtl="0" algn="l">
              <a:lnSpc>
                <a:spcPct val="10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3pPr>
            <a:lvl4pPr indent="-330200" lvl="3" marL="1828800" marR="0" rtl="0" algn="l">
              <a:lnSpc>
                <a:spcPct val="100000"/>
              </a:lnSpc>
              <a:spcBef>
                <a:spcPts val="5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49250" lvl="4" marL="2286000" marR="0" rtl="0" algn="l">
              <a:lnSpc>
                <a:spcPct val="10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5pPr>
            <a:lvl6pPr indent="-349250" lvl="5" marL="2743200" marR="0" rtl="0" algn="l">
              <a:lnSpc>
                <a:spcPct val="9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6pPr>
            <a:lvl7pPr indent="-349250" lvl="6" marL="3200400" marR="0" rtl="0" algn="l">
              <a:lnSpc>
                <a:spcPct val="9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7pPr>
            <a:lvl8pPr indent="-349250" lvl="7" marL="3657600" marR="0" rtl="0" algn="l">
              <a:lnSpc>
                <a:spcPct val="9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8pPr>
            <a:lvl9pPr indent="-349250" lvl="8" marL="4114800" marR="0" rtl="0" algn="l">
              <a:lnSpc>
                <a:spcPct val="90000"/>
              </a:lnSpc>
              <a:spcBef>
                <a:spcPts val="500"/>
              </a:spcBef>
              <a:spcAft>
                <a:spcPts val="0"/>
              </a:spcAft>
              <a:buClr>
                <a:srgbClr val="434343"/>
              </a:buClr>
              <a:buSzPts val="1900"/>
              <a:buFont typeface="Arial"/>
              <a:buChar char="■"/>
              <a:defRPr b="0" i="0" sz="1900" u="none" cap="none" strike="noStrike">
                <a:solidFill>
                  <a:srgbClr val="434343"/>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39.png"/><Relationship Id="rId10" Type="http://schemas.openxmlformats.org/officeDocument/2006/relationships/image" Target="../media/image14.png"/><Relationship Id="rId13" Type="http://schemas.openxmlformats.org/officeDocument/2006/relationships/image" Target="../media/image22.png"/><Relationship Id="rId12"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7.png"/><Relationship Id="rId15" Type="http://schemas.openxmlformats.org/officeDocument/2006/relationships/image" Target="../media/image26.png"/><Relationship Id="rId14" Type="http://schemas.openxmlformats.org/officeDocument/2006/relationships/image" Target="../media/image35.png"/><Relationship Id="rId17" Type="http://schemas.openxmlformats.org/officeDocument/2006/relationships/image" Target="../media/image29.png"/><Relationship Id="rId16" Type="http://schemas.openxmlformats.org/officeDocument/2006/relationships/image" Target="../media/image19.png"/><Relationship Id="rId5" Type="http://schemas.openxmlformats.org/officeDocument/2006/relationships/image" Target="../media/image2.png"/><Relationship Id="rId19" Type="http://schemas.openxmlformats.org/officeDocument/2006/relationships/image" Target="../media/image25.png"/><Relationship Id="rId6" Type="http://schemas.openxmlformats.org/officeDocument/2006/relationships/image" Target="../media/image21.png"/><Relationship Id="rId18"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www.linuxfoundation.org/policies/" TargetMode="External"/><Relationship Id="rId4" Type="http://schemas.openxmlformats.org/officeDocument/2006/relationships/hyperlink" Target="https://drive.google.com/file/d/1heeB5PEAPuFldyTvSSSa6mBYphkddSgj/view?usp=sharing" TargetMode="External"/><Relationship Id="rId5" Type="http://schemas.openxmlformats.org/officeDocument/2006/relationships/hyperlink" Target="https://drive.google.com/file/d/1PGgq2TKI_wiD1cTjN1JEJZMvyQYDAPPk/view?usp=sharing" TargetMode="External"/><Relationship Id="rId6" Type="http://schemas.openxmlformats.org/officeDocument/2006/relationships/hyperlink" Target="https://lfprojects.org/policies/code-of-conduct/" TargetMode="External"/><Relationship Id="rId7" Type="http://schemas.openxmlformats.org/officeDocument/2006/relationships/hyperlink" Target="https://wiki.linuxfoundation.org/dc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est.exch092.serverdata.net/owa/calendar/f55f275b1e724cc49b5a52f50c30a11f@os-climate.org/022d1c0017744eebbf9f14f737493bd67046415453482209411/calendar.html" TargetMode="External"/><Relationship Id="rId4" Type="http://schemas.openxmlformats.org/officeDocument/2006/relationships/hyperlink" Target="https://github.com/os-climate/OS-Climate-Community-Hu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join.slack.com/t/os-climate/shared_invite/zt-14d7z1q78-gf68YdWxcaDcB2gKnVJDvg" TargetMode="External"/><Relationship Id="rId4" Type="http://schemas.openxmlformats.org/officeDocument/2006/relationships/hyperlink" Target="mailto:TransitionRisk+subscribe@lists.os-climate.org" TargetMode="External"/><Relationship Id="rId5" Type="http://schemas.openxmlformats.org/officeDocument/2006/relationships/hyperlink" Target="mailto:hackenhusen@os-climate.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osclimateorg.sharepoint.com/:f:/g/EtcmK3lw5w5MqzlH_abAahgBupYIQ0bd9_hYqADx_yDtlg?e=fugKi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s://www.finos.org/open-source-readiness" TargetMode="External"/><Relationship Id="rId10" Type="http://schemas.openxmlformats.org/officeDocument/2006/relationships/hyperlink" Target="https://www.finos.org/open-source-license-compliance-handbook-download-page?hs_preview=nOUxUYUU-7982450440&amp;hsLang=en-us" TargetMode="External"/><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theopensourceway.org/" TargetMode="External"/><Relationship Id="rId4" Type="http://schemas.openxmlformats.org/officeDocument/2006/relationships/hyperlink" Target="https://osclimateorg.sharepoint.com/:v:/g/EWCZiRHyyX5PrAfLtB4kNrkB2Wq7N-gO0UEwImceYHaRrg?e=bMwdtL" TargetMode="External"/><Relationship Id="rId9" Type="http://schemas.openxmlformats.org/officeDocument/2006/relationships/hyperlink" Target="https://www.finos.org/blog/announcing-the-open-source-license-compliance-handbook" TargetMode="External"/><Relationship Id="rId5" Type="http://schemas.openxmlformats.org/officeDocument/2006/relationships/hyperlink" Target="https://osclimateorg.sharepoint.com/:b:/g/ETb2lsvJ2yZFhlloUEGalSUBBwR3OSlk1AUjJnQeSxNfBA?e=XQE9bK" TargetMode="External"/><Relationship Id="rId6" Type="http://schemas.openxmlformats.org/officeDocument/2006/relationships/hyperlink" Target="https://osclimateorg.sharepoint.com/:v:/g/EUeiDhnMLb9Lsk5SyvvCWHsBh6nPjRyly-qCKN8-6K0AMA?e=wE0Afs" TargetMode="External"/><Relationship Id="rId7" Type="http://schemas.openxmlformats.org/officeDocument/2006/relationships/hyperlink" Target="https://osclimateorg.sharepoint.com/:b:/g/Ed9eFTip1X1Eh3EhkRI25VEBOcOC7sZSas9iZFHwZvspKA?e=Bx5dhL" TargetMode="External"/><Relationship Id="rId8" Type="http://schemas.openxmlformats.org/officeDocument/2006/relationships/hyperlink" Target="https://yourfirstpr.github.i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github.com/os-climate/os_c_data_commons/issues" TargetMode="Externa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vimeo.com/658789631" TargetMode="External"/><Relationship Id="rId4" Type="http://schemas.openxmlformats.org/officeDocument/2006/relationships/hyperlink" Target="https://vimeo.com/65266843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mailto:hackenhusen@os-climate.org" TargetMode="External"/><Relationship Id="rId4" Type="http://schemas.openxmlformats.org/officeDocument/2006/relationships/hyperlink" Target="https://github.com/os-climate/os_c_data_commons/blob/main/README.md#os-climate-data-commons" TargetMode="External"/><Relationship Id="rId5" Type="http://schemas.openxmlformats.org/officeDocument/2006/relationships/hyperlink" Target="https://github.com/os-climate/os_c_data_commons/blob/main/os-c-data-commons-architecture-blueprint.md#os-c-data-commons-architecture-blueprint" TargetMode="External"/><Relationship Id="rId6" Type="http://schemas.openxmlformats.org/officeDocument/2006/relationships/hyperlink" Target="https://github.com/os-climate/os_c_data_commons/blob/main/os-c-data-commons-developer-guide.md#os-climate-data-commons-developer-guide" TargetMode="External"/><Relationship Id="rId7" Type="http://schemas.openxmlformats.org/officeDocument/2006/relationships/hyperlink" Target="https://github.com/os-climate/os_c_data_commons/blob/main/LICENS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github.com/orgs/os-climate/projects/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vimeo.com/652668377" TargetMode="External"/><Relationship Id="rId4" Type="http://schemas.openxmlformats.org/officeDocument/2006/relationships/hyperlink" Target="mailto:DataExtraction+subscribe@lists.os-climate.org" TargetMode="External"/><Relationship Id="rId5" Type="http://schemas.openxmlformats.org/officeDocument/2006/relationships/hyperlink" Target="mailto:Developers+subscribe@lists.os-climate.org" TargetMode="External"/><Relationship Id="rId6" Type="http://schemas.openxmlformats.org/officeDocument/2006/relationships/hyperlink" Target="https://vimeo.com/652693155" TargetMode="External"/><Relationship Id="rId7" Type="http://schemas.openxmlformats.org/officeDocument/2006/relationships/hyperlink" Target="mailto:EntityMatching+subscribe@lists.os-climate.org" TargetMode="External"/><Relationship Id="rId8" Type="http://schemas.openxmlformats.org/officeDocument/2006/relationships/hyperlink" Target="mailto:Developers+subscribe@lists.os-climat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github.com/orgs/os-climate/projects/3"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ctrTitle"/>
          </p:nvPr>
        </p:nvSpPr>
        <p:spPr>
          <a:xfrm>
            <a:off x="838200" y="969963"/>
            <a:ext cx="7476067" cy="238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Introduction to OS-Climate</a:t>
            </a:r>
            <a:endParaRPr/>
          </a:p>
        </p:txBody>
      </p:sp>
      <p:sp>
        <p:nvSpPr>
          <p:cNvPr id="71" name="Google Shape;71;p17"/>
          <p:cNvSpPr txBox="1"/>
          <p:nvPr>
            <p:ph idx="1" type="subTitle"/>
          </p:nvPr>
        </p:nvSpPr>
        <p:spPr>
          <a:xfrm>
            <a:off x="838200" y="3449637"/>
            <a:ext cx="5867600" cy="8380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1100"/>
              </a:spcBef>
              <a:spcAft>
                <a:spcPts val="0"/>
              </a:spcAft>
              <a:buSzPts val="2300"/>
              <a:buNone/>
            </a:pPr>
            <a:r>
              <a:rPr lang="en-US"/>
              <a:t>Onboarding Materials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ctrTitle"/>
          </p:nvPr>
        </p:nvSpPr>
        <p:spPr>
          <a:xfrm>
            <a:off x="838200" y="969975"/>
            <a:ext cx="58497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Community Structure and Leadership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p:nvPr/>
        </p:nvSpPr>
        <p:spPr>
          <a:xfrm>
            <a:off x="0" y="0"/>
            <a:ext cx="12192000" cy="6858000"/>
          </a:xfrm>
          <a:prstGeom prst="rect">
            <a:avLst/>
          </a:prstGeom>
          <a:gradFill>
            <a:gsLst>
              <a:gs pos="0">
                <a:srgbClr val="0C192A">
                  <a:alpha val="0"/>
                </a:srgbClr>
              </a:gs>
              <a:gs pos="30000">
                <a:srgbClr val="FFFFFF">
                  <a:alpha val="35294"/>
                </a:srgbClr>
              </a:gs>
              <a:gs pos="67000">
                <a:srgbClr val="FFFFFF">
                  <a:alpha val="89411"/>
                </a:srgbClr>
              </a:gs>
              <a:gs pos="100000">
                <a:srgbClr val="FFFFFF">
                  <a:alpha val="89411"/>
                </a:srgbClr>
              </a:gs>
            </a:gsLst>
            <a:lin ang="599887"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325" name="Google Shape;325;p27"/>
          <p:cNvSpPr txBox="1"/>
          <p:nvPr>
            <p:ph type="ctrTitle"/>
          </p:nvPr>
        </p:nvSpPr>
        <p:spPr>
          <a:xfrm>
            <a:off x="484875" y="2678463"/>
            <a:ext cx="4510200" cy="136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Our Members &amp; Initial Contributing Partners</a:t>
            </a:r>
            <a:endParaRPr/>
          </a:p>
        </p:txBody>
      </p:sp>
      <p:grpSp>
        <p:nvGrpSpPr>
          <p:cNvPr id="326" name="Google Shape;326;p27"/>
          <p:cNvGrpSpPr/>
          <p:nvPr/>
        </p:nvGrpSpPr>
        <p:grpSpPr>
          <a:xfrm>
            <a:off x="5448825" y="459225"/>
            <a:ext cx="6320837" cy="5800163"/>
            <a:chOff x="4086721" y="344427"/>
            <a:chExt cx="4740746" cy="4350231"/>
          </a:xfrm>
        </p:grpSpPr>
        <p:sp>
          <p:nvSpPr>
            <p:cNvPr id="327" name="Google Shape;327;p27"/>
            <p:cNvSpPr txBox="1"/>
            <p:nvPr/>
          </p:nvSpPr>
          <p:spPr>
            <a:xfrm>
              <a:off x="5035946" y="1195330"/>
              <a:ext cx="2772600" cy="330300"/>
            </a:xfrm>
            <a:prstGeom prst="rect">
              <a:avLst/>
            </a:prstGeom>
            <a:noFill/>
            <a:ln>
              <a:noFill/>
            </a:ln>
          </p:spPr>
          <p:txBody>
            <a:bodyPr anchorCtr="0" anchor="t" bIns="97525" lIns="97525" spcFirstLastPara="1" rIns="97525" wrap="square" tIns="97525">
              <a:spAutoFit/>
            </a:bodyPr>
            <a:lstStyle/>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dk2"/>
                  </a:solidFill>
                  <a:latin typeface="Open Sans SemiBold"/>
                  <a:ea typeface="Open Sans SemiBold"/>
                  <a:cs typeface="Open Sans SemiBold"/>
                  <a:sym typeface="Open Sans SemiBold"/>
                </a:rPr>
                <a:t>PREMIUM MEMBERS</a:t>
              </a:r>
              <a:endParaRPr b="0" i="0" sz="1900" u="none" cap="none" strike="noStrike">
                <a:solidFill>
                  <a:srgbClr val="000000"/>
                </a:solidFill>
                <a:latin typeface="Arial"/>
                <a:ea typeface="Arial"/>
                <a:cs typeface="Arial"/>
                <a:sym typeface="Arial"/>
              </a:endParaRPr>
            </a:p>
          </p:txBody>
        </p:sp>
        <p:cxnSp>
          <p:nvCxnSpPr>
            <p:cNvPr id="328" name="Google Shape;328;p27"/>
            <p:cNvCxnSpPr/>
            <p:nvPr/>
          </p:nvCxnSpPr>
          <p:spPr>
            <a:xfrm>
              <a:off x="4099560" y="1530182"/>
              <a:ext cx="4645200" cy="0"/>
            </a:xfrm>
            <a:prstGeom prst="straightConnector1">
              <a:avLst/>
            </a:prstGeom>
            <a:noFill/>
            <a:ln cap="flat" cmpd="sng" w="15875">
              <a:solidFill>
                <a:schemeClr val="dk2"/>
              </a:solidFill>
              <a:prstDash val="solid"/>
              <a:round/>
              <a:headEnd len="sm" w="sm" type="none"/>
              <a:tailEnd len="sm" w="sm" type="none"/>
            </a:ln>
          </p:spPr>
        </p:cxnSp>
        <p:sp>
          <p:nvSpPr>
            <p:cNvPr id="329" name="Google Shape;329;p27"/>
            <p:cNvSpPr txBox="1"/>
            <p:nvPr/>
          </p:nvSpPr>
          <p:spPr>
            <a:xfrm>
              <a:off x="5035946" y="2149619"/>
              <a:ext cx="2772600" cy="330300"/>
            </a:xfrm>
            <a:prstGeom prst="rect">
              <a:avLst/>
            </a:prstGeom>
            <a:noFill/>
            <a:ln>
              <a:noFill/>
            </a:ln>
          </p:spPr>
          <p:txBody>
            <a:bodyPr anchorCtr="0" anchor="t" bIns="97525" lIns="97525" spcFirstLastPara="1" rIns="97525" wrap="square" tIns="97525">
              <a:spAutoFit/>
            </a:bodyPr>
            <a:lstStyle/>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dk2"/>
                  </a:solidFill>
                  <a:latin typeface="Open Sans SemiBold"/>
                  <a:ea typeface="Open Sans SemiBold"/>
                  <a:cs typeface="Open Sans SemiBold"/>
                  <a:sym typeface="Open Sans SemiBold"/>
                </a:rPr>
                <a:t>GENERAL MEMBERS</a:t>
              </a:r>
              <a:endParaRPr b="0" i="0" sz="1900" u="none" cap="none" strike="noStrike">
                <a:solidFill>
                  <a:srgbClr val="000000"/>
                </a:solidFill>
                <a:latin typeface="Arial"/>
                <a:ea typeface="Arial"/>
                <a:cs typeface="Arial"/>
                <a:sym typeface="Arial"/>
              </a:endParaRPr>
            </a:p>
          </p:txBody>
        </p:sp>
        <p:cxnSp>
          <p:nvCxnSpPr>
            <p:cNvPr id="330" name="Google Shape;330;p27"/>
            <p:cNvCxnSpPr/>
            <p:nvPr/>
          </p:nvCxnSpPr>
          <p:spPr>
            <a:xfrm>
              <a:off x="4086721" y="2484471"/>
              <a:ext cx="4645200" cy="0"/>
            </a:xfrm>
            <a:prstGeom prst="straightConnector1">
              <a:avLst/>
            </a:prstGeom>
            <a:noFill/>
            <a:ln cap="flat" cmpd="sng" w="15875">
              <a:solidFill>
                <a:schemeClr val="dk2"/>
              </a:solidFill>
              <a:prstDash val="solid"/>
              <a:round/>
              <a:headEnd len="sm" w="sm" type="none"/>
              <a:tailEnd len="sm" w="sm" type="none"/>
            </a:ln>
          </p:spPr>
        </p:cxnSp>
        <p:pic>
          <p:nvPicPr>
            <p:cNvPr descr="Logo&#10;&#10;Description automatically generated" id="331" name="Google Shape;331;p27"/>
            <p:cNvPicPr preferRelativeResize="0"/>
            <p:nvPr/>
          </p:nvPicPr>
          <p:blipFill rotWithShape="1">
            <a:blip r:embed="rId3">
              <a:alphaModFix/>
            </a:blip>
            <a:srcRect b="0" l="0" r="0" t="0"/>
            <a:stretch/>
          </p:blipFill>
          <p:spPr>
            <a:xfrm>
              <a:off x="4276712" y="2701678"/>
              <a:ext cx="907015" cy="234463"/>
            </a:xfrm>
            <a:prstGeom prst="rect">
              <a:avLst/>
            </a:prstGeom>
            <a:noFill/>
            <a:ln>
              <a:noFill/>
            </a:ln>
          </p:spPr>
        </p:pic>
        <p:pic>
          <p:nvPicPr>
            <p:cNvPr descr="Logo&#10;&#10;Description automatically generated" id="332" name="Google Shape;332;p27"/>
            <p:cNvPicPr preferRelativeResize="0"/>
            <p:nvPr/>
          </p:nvPicPr>
          <p:blipFill rotWithShape="1">
            <a:blip r:embed="rId4">
              <a:alphaModFix/>
            </a:blip>
            <a:srcRect b="0" l="0" r="0" t="0"/>
            <a:stretch/>
          </p:blipFill>
          <p:spPr>
            <a:xfrm>
              <a:off x="5370959" y="2717277"/>
              <a:ext cx="674038" cy="203265"/>
            </a:xfrm>
            <a:prstGeom prst="rect">
              <a:avLst/>
            </a:prstGeom>
            <a:noFill/>
            <a:ln>
              <a:noFill/>
            </a:ln>
          </p:spPr>
        </p:pic>
        <p:pic>
          <p:nvPicPr>
            <p:cNvPr descr="Text&#10;&#10;Description automatically generated" id="333" name="Google Shape;333;p27"/>
            <p:cNvPicPr preferRelativeResize="0"/>
            <p:nvPr/>
          </p:nvPicPr>
          <p:blipFill rotWithShape="1">
            <a:blip r:embed="rId5">
              <a:alphaModFix/>
            </a:blip>
            <a:srcRect b="0" l="0" r="0" t="0"/>
            <a:stretch/>
          </p:blipFill>
          <p:spPr>
            <a:xfrm>
              <a:off x="6232231" y="2676227"/>
              <a:ext cx="822669" cy="285364"/>
            </a:xfrm>
            <a:prstGeom prst="rect">
              <a:avLst/>
            </a:prstGeom>
            <a:noFill/>
            <a:ln>
              <a:noFill/>
            </a:ln>
          </p:spPr>
        </p:pic>
        <p:pic>
          <p:nvPicPr>
            <p:cNvPr descr="A picture containing icon&#10;&#10;Description automatically generated" id="334" name="Google Shape;334;p27"/>
            <p:cNvPicPr preferRelativeResize="0"/>
            <p:nvPr/>
          </p:nvPicPr>
          <p:blipFill rotWithShape="1">
            <a:blip r:embed="rId6">
              <a:alphaModFix/>
            </a:blip>
            <a:srcRect b="0" l="0" r="0" t="0"/>
            <a:stretch/>
          </p:blipFill>
          <p:spPr>
            <a:xfrm>
              <a:off x="4399933" y="3135139"/>
              <a:ext cx="899215" cy="234463"/>
            </a:xfrm>
            <a:prstGeom prst="rect">
              <a:avLst/>
            </a:prstGeom>
            <a:noFill/>
            <a:ln>
              <a:noFill/>
            </a:ln>
          </p:spPr>
        </p:pic>
        <p:pic>
          <p:nvPicPr>
            <p:cNvPr descr="Logo&#10;&#10;Description automatically generated" id="335" name="Google Shape;335;p27"/>
            <p:cNvPicPr preferRelativeResize="0"/>
            <p:nvPr/>
          </p:nvPicPr>
          <p:blipFill rotWithShape="1">
            <a:blip r:embed="rId7">
              <a:alphaModFix/>
            </a:blip>
            <a:srcRect b="31395" l="13739" r="13356" t="29513"/>
            <a:stretch/>
          </p:blipFill>
          <p:spPr>
            <a:xfrm>
              <a:off x="5536044" y="3144321"/>
              <a:ext cx="899213" cy="216099"/>
            </a:xfrm>
            <a:prstGeom prst="rect">
              <a:avLst/>
            </a:prstGeom>
            <a:noFill/>
            <a:ln>
              <a:noFill/>
            </a:ln>
          </p:spPr>
        </p:pic>
        <p:pic>
          <p:nvPicPr>
            <p:cNvPr id="336" name="Google Shape;336;p27"/>
            <p:cNvPicPr preferRelativeResize="0"/>
            <p:nvPr/>
          </p:nvPicPr>
          <p:blipFill rotWithShape="1">
            <a:blip r:embed="rId8">
              <a:alphaModFix/>
            </a:blip>
            <a:srcRect b="0" l="0" r="0" t="0"/>
            <a:stretch/>
          </p:blipFill>
          <p:spPr>
            <a:xfrm>
              <a:off x="6672155" y="3143103"/>
              <a:ext cx="967798" cy="218535"/>
            </a:xfrm>
            <a:prstGeom prst="rect">
              <a:avLst/>
            </a:prstGeom>
            <a:noFill/>
            <a:ln>
              <a:noFill/>
            </a:ln>
          </p:spPr>
        </p:pic>
        <p:grpSp>
          <p:nvGrpSpPr>
            <p:cNvPr id="337" name="Google Shape;337;p27"/>
            <p:cNvGrpSpPr/>
            <p:nvPr/>
          </p:nvGrpSpPr>
          <p:grpSpPr>
            <a:xfrm>
              <a:off x="7824180" y="3130060"/>
              <a:ext cx="652917" cy="244562"/>
              <a:chOff x="2092051" y="-2284722"/>
              <a:chExt cx="5519166" cy="2067304"/>
            </a:xfrm>
          </p:grpSpPr>
          <p:sp>
            <p:nvSpPr>
              <p:cNvPr id="338" name="Google Shape;338;p27"/>
              <p:cNvSpPr/>
              <p:nvPr/>
            </p:nvSpPr>
            <p:spPr>
              <a:xfrm>
                <a:off x="5442089" y="-1784469"/>
                <a:ext cx="913352" cy="622077"/>
              </a:xfrm>
              <a:custGeom>
                <a:rect b="b" l="l" r="r" t="t"/>
                <a:pathLst>
                  <a:path extrusionOk="0" h="622077" w="913352">
                    <a:moveTo>
                      <a:pt x="815695" y="295351"/>
                    </a:moveTo>
                    <a:lnTo>
                      <a:pt x="806170" y="314401"/>
                    </a:lnTo>
                    <a:cubicBezTo>
                      <a:pt x="771403" y="384029"/>
                      <a:pt x="737304" y="433559"/>
                      <a:pt x="701966" y="466039"/>
                    </a:cubicBezTo>
                    <a:cubicBezTo>
                      <a:pt x="682916" y="483661"/>
                      <a:pt x="638625" y="504616"/>
                      <a:pt x="537755" y="504616"/>
                    </a:cubicBezTo>
                    <a:cubicBezTo>
                      <a:pt x="471556" y="504616"/>
                      <a:pt x="439076" y="497948"/>
                      <a:pt x="425836" y="481279"/>
                    </a:cubicBezTo>
                    <a:cubicBezTo>
                      <a:pt x="413739" y="466801"/>
                      <a:pt x="413168" y="440227"/>
                      <a:pt x="422503" y="385077"/>
                    </a:cubicBezTo>
                    <a:cubicBezTo>
                      <a:pt x="423646" y="381172"/>
                      <a:pt x="424217" y="376885"/>
                      <a:pt x="425265" y="372504"/>
                    </a:cubicBezTo>
                    <a:cubicBezTo>
                      <a:pt x="425265" y="372504"/>
                      <a:pt x="460507" y="188767"/>
                      <a:pt x="472890" y="124092"/>
                    </a:cubicBezTo>
                    <a:lnTo>
                      <a:pt x="559377" y="124092"/>
                    </a:lnTo>
                    <a:cubicBezTo>
                      <a:pt x="678439" y="124092"/>
                      <a:pt x="678439" y="124092"/>
                      <a:pt x="668533" y="236296"/>
                    </a:cubicBezTo>
                    <a:lnTo>
                      <a:pt x="666819" y="257156"/>
                    </a:lnTo>
                    <a:lnTo>
                      <a:pt x="767212" y="257156"/>
                    </a:lnTo>
                    <a:lnTo>
                      <a:pt x="816838" y="-19"/>
                    </a:lnTo>
                    <a:lnTo>
                      <a:pt x="250767" y="-19"/>
                    </a:lnTo>
                    <a:lnTo>
                      <a:pt x="182472" y="355930"/>
                    </a:lnTo>
                    <a:cubicBezTo>
                      <a:pt x="151516" y="516236"/>
                      <a:pt x="144944" y="516712"/>
                      <a:pt x="40740" y="525094"/>
                    </a:cubicBezTo>
                    <a:lnTo>
                      <a:pt x="20929" y="526809"/>
                    </a:lnTo>
                    <a:lnTo>
                      <a:pt x="-27" y="622059"/>
                    </a:lnTo>
                    <a:lnTo>
                      <a:pt x="797502" y="622059"/>
                    </a:lnTo>
                    <a:lnTo>
                      <a:pt x="804646" y="605104"/>
                    </a:lnTo>
                    <a:cubicBezTo>
                      <a:pt x="833887" y="539382"/>
                      <a:pt x="898372" y="357454"/>
                      <a:pt x="905515" y="336880"/>
                    </a:cubicBezTo>
                    <a:lnTo>
                      <a:pt x="913326" y="314687"/>
                    </a:lnTo>
                    <a:close/>
                  </a:path>
                </a:pathLst>
              </a:custGeom>
              <a:solidFill>
                <a:srgbClr val="F48024"/>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 name="Google Shape;339;p27"/>
              <p:cNvSpPr/>
              <p:nvPr/>
            </p:nvSpPr>
            <p:spPr>
              <a:xfrm>
                <a:off x="2097574" y="-2284722"/>
                <a:ext cx="1097377" cy="1123572"/>
              </a:xfrm>
              <a:custGeom>
                <a:rect b="b" l="l" r="r" t="t"/>
                <a:pathLst>
                  <a:path extrusionOk="0" h="1123572" w="1097377">
                    <a:moveTo>
                      <a:pt x="431077" y="222866"/>
                    </a:moveTo>
                    <a:cubicBezTo>
                      <a:pt x="484512" y="170479"/>
                      <a:pt x="543472" y="143904"/>
                      <a:pt x="606813" y="143904"/>
                    </a:cubicBezTo>
                    <a:cubicBezTo>
                      <a:pt x="756165" y="143904"/>
                      <a:pt x="829031" y="248679"/>
                      <a:pt x="829031" y="464325"/>
                    </a:cubicBezTo>
                    <a:cubicBezTo>
                      <a:pt x="829031" y="634156"/>
                      <a:pt x="766166" y="805891"/>
                      <a:pt x="668535" y="901713"/>
                    </a:cubicBezTo>
                    <a:cubicBezTo>
                      <a:pt x="615671" y="953815"/>
                      <a:pt x="556140" y="980199"/>
                      <a:pt x="491656" y="980199"/>
                    </a:cubicBezTo>
                    <a:cubicBezTo>
                      <a:pt x="349448" y="980199"/>
                      <a:pt x="268485" y="865899"/>
                      <a:pt x="268485" y="667207"/>
                    </a:cubicBezTo>
                    <a:cubicBezTo>
                      <a:pt x="268485" y="494710"/>
                      <a:pt x="332303" y="320402"/>
                      <a:pt x="431077" y="222866"/>
                    </a:cubicBezTo>
                    <a:moveTo>
                      <a:pt x="636055" y="362"/>
                    </a:moveTo>
                    <a:cubicBezTo>
                      <a:pt x="471661" y="-798"/>
                      <a:pt x="313502" y="63212"/>
                      <a:pt x="196190" y="178384"/>
                    </a:cubicBezTo>
                    <a:cubicBezTo>
                      <a:pt x="70143" y="304783"/>
                      <a:pt x="-452" y="476128"/>
                      <a:pt x="-25" y="654634"/>
                    </a:cubicBezTo>
                    <a:cubicBezTo>
                      <a:pt x="-25" y="939527"/>
                      <a:pt x="182379" y="1123550"/>
                      <a:pt x="464700" y="1123550"/>
                    </a:cubicBezTo>
                    <a:cubicBezTo>
                      <a:pt x="628399" y="1124125"/>
                      <a:pt x="785689" y="1059963"/>
                      <a:pt x="902279" y="945052"/>
                    </a:cubicBezTo>
                    <a:cubicBezTo>
                      <a:pt x="1027208" y="820647"/>
                      <a:pt x="1097410" y="651585"/>
                      <a:pt x="1097351" y="475279"/>
                    </a:cubicBezTo>
                    <a:cubicBezTo>
                      <a:pt x="1097351" y="195434"/>
                      <a:pt x="906851" y="-19"/>
                      <a:pt x="636055" y="-19"/>
                    </a:cubicBezTo>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 name="Google Shape;340;p27"/>
              <p:cNvSpPr/>
              <p:nvPr/>
            </p:nvSpPr>
            <p:spPr>
              <a:xfrm>
                <a:off x="4534643" y="-2278150"/>
                <a:ext cx="1915572" cy="1116139"/>
              </a:xfrm>
              <a:custGeom>
                <a:rect b="b" l="l" r="r" t="t"/>
                <a:pathLst>
                  <a:path extrusionOk="0" h="1116139" w="1915572">
                    <a:moveTo>
                      <a:pt x="1911641" y="22555"/>
                    </a:moveTo>
                    <a:lnTo>
                      <a:pt x="1915546" y="-19"/>
                    </a:lnTo>
                    <a:lnTo>
                      <a:pt x="1852681" y="-19"/>
                    </a:lnTo>
                    <a:lnTo>
                      <a:pt x="1843156" y="8554"/>
                    </a:lnTo>
                    <a:cubicBezTo>
                      <a:pt x="1814010" y="36652"/>
                      <a:pt x="1810676" y="39605"/>
                      <a:pt x="1780387" y="39605"/>
                    </a:cubicBezTo>
                    <a:lnTo>
                      <a:pt x="214572" y="39605"/>
                    </a:lnTo>
                    <a:cubicBezTo>
                      <a:pt x="176472" y="39605"/>
                      <a:pt x="169423" y="37700"/>
                      <a:pt x="157898" y="11030"/>
                    </a:cubicBezTo>
                    <a:lnTo>
                      <a:pt x="152850" y="76"/>
                    </a:lnTo>
                    <a:lnTo>
                      <a:pt x="88937" y="76"/>
                    </a:lnTo>
                    <a:lnTo>
                      <a:pt x="40455" y="190576"/>
                    </a:lnTo>
                    <a:lnTo>
                      <a:pt x="-27" y="348596"/>
                    </a:lnTo>
                    <a:lnTo>
                      <a:pt x="24738" y="348596"/>
                    </a:lnTo>
                    <a:lnTo>
                      <a:pt x="99700" y="348596"/>
                    </a:lnTo>
                    <a:lnTo>
                      <a:pt x="106844" y="331642"/>
                    </a:lnTo>
                    <a:cubicBezTo>
                      <a:pt x="122660" y="293333"/>
                      <a:pt x="143032" y="257067"/>
                      <a:pt x="167518" y="223628"/>
                    </a:cubicBezTo>
                    <a:cubicBezTo>
                      <a:pt x="167518" y="223628"/>
                      <a:pt x="172947" y="215341"/>
                      <a:pt x="177043" y="210388"/>
                    </a:cubicBezTo>
                    <a:cubicBezTo>
                      <a:pt x="197427" y="200863"/>
                      <a:pt x="290105" y="199530"/>
                      <a:pt x="374973" y="203816"/>
                    </a:cubicBezTo>
                    <a:cubicBezTo>
                      <a:pt x="367162" y="244964"/>
                      <a:pt x="256387" y="850183"/>
                      <a:pt x="256387" y="850183"/>
                    </a:cubicBezTo>
                    <a:cubicBezTo>
                      <a:pt x="225525" y="1010393"/>
                      <a:pt x="220668" y="1010774"/>
                      <a:pt x="100939" y="1019347"/>
                    </a:cubicBezTo>
                    <a:lnTo>
                      <a:pt x="80079" y="1020871"/>
                    </a:lnTo>
                    <a:lnTo>
                      <a:pt x="61886" y="1116121"/>
                    </a:lnTo>
                    <a:lnTo>
                      <a:pt x="611859" y="1116121"/>
                    </a:lnTo>
                    <a:lnTo>
                      <a:pt x="629576" y="1020871"/>
                    </a:lnTo>
                    <a:lnTo>
                      <a:pt x="608049" y="1019347"/>
                    </a:lnTo>
                    <a:cubicBezTo>
                      <a:pt x="489558" y="1011631"/>
                      <a:pt x="472985" y="1010488"/>
                      <a:pt x="493749" y="894664"/>
                    </a:cubicBezTo>
                    <a:cubicBezTo>
                      <a:pt x="496035" y="881520"/>
                      <a:pt x="499274" y="866947"/>
                      <a:pt x="502036" y="850754"/>
                    </a:cubicBezTo>
                    <a:cubicBezTo>
                      <a:pt x="502036" y="850754"/>
                      <a:pt x="624432" y="237344"/>
                      <a:pt x="632719" y="195529"/>
                    </a:cubicBezTo>
                    <a:lnTo>
                      <a:pt x="1726189" y="195529"/>
                    </a:lnTo>
                    <a:lnTo>
                      <a:pt x="1737810" y="199149"/>
                    </a:lnTo>
                    <a:cubicBezTo>
                      <a:pt x="1759813" y="205626"/>
                      <a:pt x="1774672" y="209912"/>
                      <a:pt x="1768099" y="328689"/>
                    </a:cubicBezTo>
                    <a:lnTo>
                      <a:pt x="1766956" y="350501"/>
                    </a:lnTo>
                    <a:lnTo>
                      <a:pt x="1868493" y="341929"/>
                    </a:lnTo>
                    <a:lnTo>
                      <a:pt x="1878018" y="273253"/>
                    </a:lnTo>
                    <a:cubicBezTo>
                      <a:pt x="1890686" y="178003"/>
                      <a:pt x="1903354" y="79705"/>
                      <a:pt x="1912689" y="22936"/>
                    </a:cubicBezTo>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 name="Google Shape;341;p27"/>
              <p:cNvSpPr/>
              <p:nvPr/>
            </p:nvSpPr>
            <p:spPr>
              <a:xfrm>
                <a:off x="6584613" y="-2253004"/>
                <a:ext cx="1024509" cy="1122997"/>
              </a:xfrm>
              <a:custGeom>
                <a:rect b="b" l="l" r="r" t="t"/>
                <a:pathLst>
                  <a:path extrusionOk="0" h="1122997" w="1024509">
                    <a:moveTo>
                      <a:pt x="929233" y="772459"/>
                    </a:moveTo>
                    <a:lnTo>
                      <a:pt x="853794" y="747408"/>
                    </a:lnTo>
                    <a:lnTo>
                      <a:pt x="842269" y="765601"/>
                    </a:lnTo>
                    <a:cubicBezTo>
                      <a:pt x="731970" y="938575"/>
                      <a:pt x="642244" y="1005916"/>
                      <a:pt x="521467" y="1005916"/>
                    </a:cubicBezTo>
                    <a:cubicBezTo>
                      <a:pt x="314680" y="1005916"/>
                      <a:pt x="271150" y="803320"/>
                      <a:pt x="271150" y="633489"/>
                    </a:cubicBezTo>
                    <a:cubicBezTo>
                      <a:pt x="271150" y="473183"/>
                      <a:pt x="328300" y="325641"/>
                      <a:pt x="426694" y="228676"/>
                    </a:cubicBezTo>
                    <a:cubicBezTo>
                      <a:pt x="496777" y="156920"/>
                      <a:pt x="592900" y="116553"/>
                      <a:pt x="693203" y="116758"/>
                    </a:cubicBezTo>
                    <a:cubicBezTo>
                      <a:pt x="831029" y="116758"/>
                      <a:pt x="894466" y="181147"/>
                      <a:pt x="904848" y="332404"/>
                    </a:cubicBezTo>
                    <a:lnTo>
                      <a:pt x="906468" y="350692"/>
                    </a:lnTo>
                    <a:lnTo>
                      <a:pt x="1006861" y="345167"/>
                    </a:lnTo>
                    <a:lnTo>
                      <a:pt x="1008480" y="321355"/>
                    </a:lnTo>
                    <a:cubicBezTo>
                      <a:pt x="1014576" y="242964"/>
                      <a:pt x="1021149" y="150952"/>
                      <a:pt x="1024483" y="64180"/>
                    </a:cubicBezTo>
                    <a:lnTo>
                      <a:pt x="1024483" y="49511"/>
                    </a:lnTo>
                    <a:lnTo>
                      <a:pt x="1011338" y="45320"/>
                    </a:lnTo>
                    <a:cubicBezTo>
                      <a:pt x="917923" y="15673"/>
                      <a:pt x="820546" y="386"/>
                      <a:pt x="722540" y="-19"/>
                    </a:cubicBezTo>
                    <a:cubicBezTo>
                      <a:pt x="516324" y="-19"/>
                      <a:pt x="320680" y="76181"/>
                      <a:pt x="186187" y="208198"/>
                    </a:cubicBezTo>
                    <a:cubicBezTo>
                      <a:pt x="64553" y="328022"/>
                      <a:pt x="-27" y="484708"/>
                      <a:pt x="-27" y="660445"/>
                    </a:cubicBezTo>
                    <a:cubicBezTo>
                      <a:pt x="-27" y="946195"/>
                      <a:pt x="190473" y="1122979"/>
                      <a:pt x="496035" y="1122979"/>
                    </a:cubicBezTo>
                    <a:cubicBezTo>
                      <a:pt x="590541" y="1121706"/>
                      <a:pt x="684482" y="1108162"/>
                      <a:pt x="775499" y="1082688"/>
                    </a:cubicBezTo>
                    <a:lnTo>
                      <a:pt x="806931" y="1074973"/>
                    </a:lnTo>
                    <a:lnTo>
                      <a:pt x="812932" y="1064209"/>
                    </a:lnTo>
                    <a:cubicBezTo>
                      <a:pt x="838364" y="1019537"/>
                      <a:pt x="870844" y="949909"/>
                      <a:pt x="898657" y="887521"/>
                    </a:cubicBezTo>
                    <a:lnTo>
                      <a:pt x="949140" y="779983"/>
                    </a:lnTo>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 name="Google Shape;342;p27"/>
              <p:cNvSpPr/>
              <p:nvPr/>
            </p:nvSpPr>
            <p:spPr>
              <a:xfrm>
                <a:off x="3502513" y="-2245289"/>
                <a:ext cx="905637" cy="1121282"/>
              </a:xfrm>
              <a:custGeom>
                <a:rect b="b" l="l" r="r" t="t"/>
                <a:pathLst>
                  <a:path extrusionOk="0" h="1121282" w="905637">
                    <a:moveTo>
                      <a:pt x="887894" y="1026967"/>
                    </a:moveTo>
                    <a:cubicBezTo>
                      <a:pt x="825601" y="1020490"/>
                      <a:pt x="763402" y="972198"/>
                      <a:pt x="741304" y="940003"/>
                    </a:cubicBezTo>
                    <a:cubicBezTo>
                      <a:pt x="718730" y="905809"/>
                      <a:pt x="687298" y="843229"/>
                      <a:pt x="653103" y="763696"/>
                    </a:cubicBezTo>
                    <a:cubicBezTo>
                      <a:pt x="625576" y="702736"/>
                      <a:pt x="595286" y="619487"/>
                      <a:pt x="577569" y="570148"/>
                    </a:cubicBezTo>
                    <a:cubicBezTo>
                      <a:pt x="713777" y="526904"/>
                      <a:pt x="809694" y="430702"/>
                      <a:pt x="829506" y="316306"/>
                    </a:cubicBezTo>
                    <a:cubicBezTo>
                      <a:pt x="832176" y="301280"/>
                      <a:pt x="833452" y="286038"/>
                      <a:pt x="833316" y="270777"/>
                    </a:cubicBezTo>
                    <a:cubicBezTo>
                      <a:pt x="833316" y="91040"/>
                      <a:pt x="707681" y="-19"/>
                      <a:pt x="459078" y="-19"/>
                    </a:cubicBezTo>
                    <a:lnTo>
                      <a:pt x="27024" y="-19"/>
                    </a:lnTo>
                    <a:lnTo>
                      <a:pt x="18166" y="41986"/>
                    </a:lnTo>
                    <a:cubicBezTo>
                      <a:pt x="18166" y="43129"/>
                      <a:pt x="-27" y="157144"/>
                      <a:pt x="-27" y="157144"/>
                    </a:cubicBezTo>
                    <a:lnTo>
                      <a:pt x="396785" y="160192"/>
                    </a:lnTo>
                    <a:cubicBezTo>
                      <a:pt x="508132" y="166573"/>
                      <a:pt x="576522" y="176670"/>
                      <a:pt x="576522" y="262966"/>
                    </a:cubicBezTo>
                    <a:cubicBezTo>
                      <a:pt x="576522" y="359740"/>
                      <a:pt x="519372" y="447180"/>
                      <a:pt x="441457" y="470992"/>
                    </a:cubicBezTo>
                    <a:cubicBezTo>
                      <a:pt x="410336" y="481466"/>
                      <a:pt x="377876" y="487432"/>
                      <a:pt x="345064" y="488709"/>
                    </a:cubicBezTo>
                    <a:lnTo>
                      <a:pt x="299249" y="488709"/>
                    </a:lnTo>
                    <a:lnTo>
                      <a:pt x="282199" y="628250"/>
                    </a:lnTo>
                    <a:lnTo>
                      <a:pt x="303726" y="628250"/>
                    </a:lnTo>
                    <a:cubicBezTo>
                      <a:pt x="336206" y="629012"/>
                      <a:pt x="346683" y="634918"/>
                      <a:pt x="359923" y="678542"/>
                    </a:cubicBezTo>
                    <a:cubicBezTo>
                      <a:pt x="360495" y="678542"/>
                      <a:pt x="373068" y="718738"/>
                      <a:pt x="373068" y="718738"/>
                    </a:cubicBezTo>
                    <a:cubicBezTo>
                      <a:pt x="397356" y="791985"/>
                      <a:pt x="422693" y="867709"/>
                      <a:pt x="449744" y="925144"/>
                    </a:cubicBezTo>
                    <a:cubicBezTo>
                      <a:pt x="503751" y="1036111"/>
                      <a:pt x="575950" y="1111834"/>
                      <a:pt x="753401" y="1121264"/>
                    </a:cubicBezTo>
                    <a:lnTo>
                      <a:pt x="901229" y="1121264"/>
                    </a:lnTo>
                    <a:lnTo>
                      <a:pt x="905610" y="1028205"/>
                    </a:lnTo>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 name="Google Shape;343;p27"/>
              <p:cNvSpPr/>
              <p:nvPr/>
            </p:nvSpPr>
            <p:spPr>
              <a:xfrm>
                <a:off x="3177521" y="-1752370"/>
                <a:ext cx="567689" cy="590073"/>
              </a:xfrm>
              <a:custGeom>
                <a:rect b="b" l="l" r="r" t="t"/>
                <a:pathLst>
                  <a:path extrusionOk="0" h="590073" w="567689">
                    <a:moveTo>
                      <a:pt x="431837" y="368694"/>
                    </a:moveTo>
                    <a:cubicBezTo>
                      <a:pt x="434694" y="355549"/>
                      <a:pt x="437361" y="341071"/>
                      <a:pt x="440219" y="324879"/>
                    </a:cubicBezTo>
                    <a:cubicBezTo>
                      <a:pt x="440790" y="324117"/>
                      <a:pt x="513466" y="-19"/>
                      <a:pt x="513466" y="-19"/>
                    </a:cubicBezTo>
                    <a:lnTo>
                      <a:pt x="267054" y="-19"/>
                    </a:lnTo>
                    <a:lnTo>
                      <a:pt x="195045" y="323260"/>
                    </a:lnTo>
                    <a:cubicBezTo>
                      <a:pt x="163708" y="484327"/>
                      <a:pt x="158755" y="485185"/>
                      <a:pt x="39121" y="493186"/>
                    </a:cubicBezTo>
                    <a:lnTo>
                      <a:pt x="18166" y="494805"/>
                    </a:lnTo>
                    <a:lnTo>
                      <a:pt x="-27" y="590055"/>
                    </a:lnTo>
                    <a:lnTo>
                      <a:pt x="550042" y="590055"/>
                    </a:lnTo>
                    <a:lnTo>
                      <a:pt x="567663" y="494805"/>
                    </a:lnTo>
                    <a:lnTo>
                      <a:pt x="546232" y="493376"/>
                    </a:lnTo>
                    <a:cubicBezTo>
                      <a:pt x="427646" y="485661"/>
                      <a:pt x="411072" y="484708"/>
                      <a:pt x="431932" y="368884"/>
                    </a:cubicBezTo>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 name="Google Shape;344;p27"/>
              <p:cNvSpPr/>
              <p:nvPr/>
            </p:nvSpPr>
            <p:spPr>
              <a:xfrm>
                <a:off x="2092051" y="-728719"/>
                <a:ext cx="425481" cy="499395"/>
              </a:xfrm>
              <a:custGeom>
                <a:rect b="b" l="l" r="r" t="t"/>
                <a:pathLst>
                  <a:path extrusionOk="0" h="499395" w="425481">
                    <a:moveTo>
                      <a:pt x="425455" y="457"/>
                    </a:moveTo>
                    <a:cubicBezTo>
                      <a:pt x="423074" y="14364"/>
                      <a:pt x="416978" y="72847"/>
                      <a:pt x="411549" y="117424"/>
                    </a:cubicBezTo>
                    <a:lnTo>
                      <a:pt x="389260" y="119711"/>
                    </a:lnTo>
                    <a:cubicBezTo>
                      <a:pt x="389434" y="97206"/>
                      <a:pt x="386583" y="74780"/>
                      <a:pt x="380783" y="53036"/>
                    </a:cubicBezTo>
                    <a:cubicBezTo>
                      <a:pt x="373830" y="33986"/>
                      <a:pt x="360780" y="25413"/>
                      <a:pt x="306202" y="25413"/>
                    </a:cubicBezTo>
                    <a:lnTo>
                      <a:pt x="243051" y="25413"/>
                    </a:lnTo>
                    <a:cubicBezTo>
                      <a:pt x="217715" y="25413"/>
                      <a:pt x="215334" y="30080"/>
                      <a:pt x="210762" y="56179"/>
                    </a:cubicBezTo>
                    <a:lnTo>
                      <a:pt x="176948" y="232391"/>
                    </a:lnTo>
                    <a:lnTo>
                      <a:pt x="256958" y="232391"/>
                    </a:lnTo>
                    <a:cubicBezTo>
                      <a:pt x="323633" y="232391"/>
                      <a:pt x="326205" y="227057"/>
                      <a:pt x="346969" y="176956"/>
                    </a:cubicBezTo>
                    <a:lnTo>
                      <a:pt x="369258" y="176956"/>
                    </a:lnTo>
                    <a:lnTo>
                      <a:pt x="340016" y="324688"/>
                    </a:lnTo>
                    <a:lnTo>
                      <a:pt x="318489" y="324688"/>
                    </a:lnTo>
                    <a:cubicBezTo>
                      <a:pt x="318489" y="268491"/>
                      <a:pt x="316870" y="262395"/>
                      <a:pt x="250767" y="262395"/>
                    </a:cubicBezTo>
                    <a:lnTo>
                      <a:pt x="170757" y="262395"/>
                    </a:lnTo>
                    <a:lnTo>
                      <a:pt x="143801" y="403174"/>
                    </a:lnTo>
                    <a:cubicBezTo>
                      <a:pt x="132276" y="467849"/>
                      <a:pt x="137705" y="473183"/>
                      <a:pt x="207714" y="478612"/>
                    </a:cubicBezTo>
                    <a:lnTo>
                      <a:pt x="203046" y="499377"/>
                    </a:lnTo>
                    <a:lnTo>
                      <a:pt x="-27" y="499377"/>
                    </a:lnTo>
                    <a:lnTo>
                      <a:pt x="5307" y="478612"/>
                    </a:lnTo>
                    <a:cubicBezTo>
                      <a:pt x="62457" y="473183"/>
                      <a:pt x="68458" y="468516"/>
                      <a:pt x="80745" y="403174"/>
                    </a:cubicBezTo>
                    <a:lnTo>
                      <a:pt x="139991" y="96184"/>
                    </a:lnTo>
                    <a:cubicBezTo>
                      <a:pt x="152278" y="29509"/>
                      <a:pt x="149992" y="26937"/>
                      <a:pt x="88461" y="19984"/>
                    </a:cubicBezTo>
                    <a:lnTo>
                      <a:pt x="93033" y="-19"/>
                    </a:ln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 name="Google Shape;345;p27"/>
              <p:cNvSpPr/>
              <p:nvPr/>
            </p:nvSpPr>
            <p:spPr>
              <a:xfrm>
                <a:off x="2890437" y="-728242"/>
                <a:ext cx="286988" cy="499871"/>
              </a:xfrm>
              <a:custGeom>
                <a:rect b="b" l="l" r="r" t="t"/>
                <a:pathLst>
                  <a:path extrusionOk="0" h="499871" w="286988">
                    <a:moveTo>
                      <a:pt x="282104" y="19984"/>
                    </a:moveTo>
                    <a:cubicBezTo>
                      <a:pt x="222096" y="26175"/>
                      <a:pt x="218191" y="30080"/>
                      <a:pt x="207428" y="86659"/>
                    </a:cubicBezTo>
                    <a:lnTo>
                      <a:pt x="145135" y="410509"/>
                    </a:lnTo>
                    <a:cubicBezTo>
                      <a:pt x="133609" y="469754"/>
                      <a:pt x="138181" y="474421"/>
                      <a:pt x="201332" y="478993"/>
                    </a:cubicBezTo>
                    <a:lnTo>
                      <a:pt x="196665" y="499853"/>
                    </a:lnTo>
                    <a:lnTo>
                      <a:pt x="-27" y="499853"/>
                    </a:lnTo>
                    <a:lnTo>
                      <a:pt x="5403" y="478993"/>
                    </a:lnTo>
                    <a:cubicBezTo>
                      <a:pt x="65410" y="474421"/>
                      <a:pt x="70744" y="468992"/>
                      <a:pt x="82269" y="410509"/>
                    </a:cubicBezTo>
                    <a:lnTo>
                      <a:pt x="144658" y="86659"/>
                    </a:lnTo>
                    <a:cubicBezTo>
                      <a:pt x="155421" y="30556"/>
                      <a:pt x="150087" y="26651"/>
                      <a:pt x="86175" y="19984"/>
                    </a:cubicBezTo>
                    <a:lnTo>
                      <a:pt x="91509" y="-19"/>
                    </a:lnTo>
                    <a:lnTo>
                      <a:pt x="286962" y="-19"/>
                    </a:ln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 name="Google Shape;346;p27"/>
              <p:cNvSpPr/>
              <p:nvPr/>
            </p:nvSpPr>
            <p:spPr>
              <a:xfrm>
                <a:off x="3540042" y="-727956"/>
                <a:ext cx="588168" cy="505301"/>
              </a:xfrm>
              <a:custGeom>
                <a:rect b="b" l="l" r="r" t="t"/>
                <a:pathLst>
                  <a:path extrusionOk="0" h="505301" w="588168">
                    <a:moveTo>
                      <a:pt x="582808" y="19698"/>
                    </a:moveTo>
                    <a:cubicBezTo>
                      <a:pt x="536612" y="22841"/>
                      <a:pt x="525658" y="34366"/>
                      <a:pt x="516133" y="68275"/>
                    </a:cubicBezTo>
                    <a:cubicBezTo>
                      <a:pt x="504072" y="111280"/>
                      <a:pt x="494342" y="154904"/>
                      <a:pt x="486987" y="198958"/>
                    </a:cubicBezTo>
                    <a:lnTo>
                      <a:pt x="428408" y="505282"/>
                    </a:lnTo>
                    <a:lnTo>
                      <a:pt x="405357" y="505282"/>
                    </a:lnTo>
                    <a:lnTo>
                      <a:pt x="177329" y="97422"/>
                    </a:lnTo>
                    <a:lnTo>
                      <a:pt x="175424" y="97422"/>
                    </a:lnTo>
                    <a:lnTo>
                      <a:pt x="135419" y="302114"/>
                    </a:lnTo>
                    <a:cubicBezTo>
                      <a:pt x="126047" y="344737"/>
                      <a:pt x="119366" y="387907"/>
                      <a:pt x="115416" y="431369"/>
                    </a:cubicBezTo>
                    <a:cubicBezTo>
                      <a:pt x="113797" y="466706"/>
                      <a:pt x="127704" y="474421"/>
                      <a:pt x="180758" y="478231"/>
                    </a:cubicBezTo>
                    <a:lnTo>
                      <a:pt x="176186" y="499091"/>
                    </a:lnTo>
                    <a:lnTo>
                      <a:pt x="-27" y="499091"/>
                    </a:lnTo>
                    <a:lnTo>
                      <a:pt x="4641" y="478231"/>
                    </a:lnTo>
                    <a:cubicBezTo>
                      <a:pt x="44646" y="475945"/>
                      <a:pt x="62267" y="466706"/>
                      <a:pt x="72363" y="433654"/>
                    </a:cubicBezTo>
                    <a:cubicBezTo>
                      <a:pt x="85647" y="389692"/>
                      <a:pt x="96428" y="345011"/>
                      <a:pt x="104653" y="299828"/>
                    </a:cubicBezTo>
                    <a:lnTo>
                      <a:pt x="144658" y="110566"/>
                    </a:lnTo>
                    <a:cubicBezTo>
                      <a:pt x="152278" y="71323"/>
                      <a:pt x="149992" y="60465"/>
                      <a:pt x="139991" y="43891"/>
                    </a:cubicBezTo>
                    <a:cubicBezTo>
                      <a:pt x="129990" y="27318"/>
                      <a:pt x="117702" y="23127"/>
                      <a:pt x="74649" y="19984"/>
                    </a:cubicBezTo>
                    <a:lnTo>
                      <a:pt x="79221" y="-19"/>
                    </a:lnTo>
                    <a:lnTo>
                      <a:pt x="189997" y="-19"/>
                    </a:lnTo>
                    <a:lnTo>
                      <a:pt x="416978" y="391649"/>
                    </a:lnTo>
                    <a:lnTo>
                      <a:pt x="420121" y="391649"/>
                    </a:lnTo>
                    <a:lnTo>
                      <a:pt x="455459" y="199244"/>
                    </a:lnTo>
                    <a:cubicBezTo>
                      <a:pt x="464779" y="155810"/>
                      <a:pt x="471711" y="111897"/>
                      <a:pt x="476223" y="67704"/>
                    </a:cubicBezTo>
                    <a:cubicBezTo>
                      <a:pt x="478510" y="31604"/>
                      <a:pt x="466698" y="23889"/>
                      <a:pt x="409548" y="20746"/>
                    </a:cubicBezTo>
                    <a:lnTo>
                      <a:pt x="414978" y="-19"/>
                    </a:lnTo>
                    <a:lnTo>
                      <a:pt x="588142" y="-19"/>
                    </a:ln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 name="Google Shape;347;p27"/>
              <p:cNvSpPr/>
              <p:nvPr/>
            </p:nvSpPr>
            <p:spPr>
              <a:xfrm>
                <a:off x="4439393" y="-739482"/>
                <a:ext cx="491585" cy="510825"/>
              </a:xfrm>
              <a:custGeom>
                <a:rect b="b" l="l" r="r" t="t"/>
                <a:pathLst>
                  <a:path extrusionOk="0" h="510825" w="491585">
                    <a:moveTo>
                      <a:pt x="307250" y="97422"/>
                    </a:moveTo>
                    <a:lnTo>
                      <a:pt x="305726" y="97422"/>
                    </a:lnTo>
                    <a:cubicBezTo>
                      <a:pt x="267626" y="168193"/>
                      <a:pt x="231812" y="231344"/>
                      <a:pt x="198760" y="296685"/>
                    </a:cubicBezTo>
                    <a:lnTo>
                      <a:pt x="338016" y="296685"/>
                    </a:lnTo>
                    <a:close/>
                    <a:moveTo>
                      <a:pt x="486510" y="510616"/>
                    </a:moveTo>
                    <a:lnTo>
                      <a:pt x="304773" y="510616"/>
                    </a:lnTo>
                    <a:lnTo>
                      <a:pt x="310203" y="489852"/>
                    </a:lnTo>
                    <a:cubicBezTo>
                      <a:pt x="363257" y="484423"/>
                      <a:pt x="366400" y="475945"/>
                      <a:pt x="361733" y="442894"/>
                    </a:cubicBezTo>
                    <a:cubicBezTo>
                      <a:pt x="357066" y="409842"/>
                      <a:pt x="350208" y="373647"/>
                      <a:pt x="342683" y="329070"/>
                    </a:cubicBezTo>
                    <a:lnTo>
                      <a:pt x="181806" y="329070"/>
                    </a:lnTo>
                    <a:cubicBezTo>
                      <a:pt x="168756" y="353644"/>
                      <a:pt x="144944" y="398222"/>
                      <a:pt x="127989" y="433845"/>
                    </a:cubicBezTo>
                    <a:cubicBezTo>
                      <a:pt x="105701" y="479946"/>
                      <a:pt x="111035" y="485375"/>
                      <a:pt x="170280" y="490043"/>
                    </a:cubicBezTo>
                    <a:lnTo>
                      <a:pt x="165613" y="510807"/>
                    </a:lnTo>
                    <a:lnTo>
                      <a:pt x="-27" y="510807"/>
                    </a:lnTo>
                    <a:lnTo>
                      <a:pt x="5307" y="490043"/>
                    </a:lnTo>
                    <a:cubicBezTo>
                      <a:pt x="52266" y="483851"/>
                      <a:pt x="59981" y="479946"/>
                      <a:pt x="96081" y="416128"/>
                    </a:cubicBezTo>
                    <a:lnTo>
                      <a:pt x="327729" y="6077"/>
                    </a:lnTo>
                    <a:lnTo>
                      <a:pt x="351541" y="-19"/>
                    </a:lnTo>
                    <a:lnTo>
                      <a:pt x="373068" y="136094"/>
                    </a:lnTo>
                    <a:cubicBezTo>
                      <a:pt x="388498" y="235344"/>
                      <a:pt x="405453" y="331547"/>
                      <a:pt x="422312" y="423082"/>
                    </a:cubicBezTo>
                    <a:cubicBezTo>
                      <a:pt x="431837" y="477755"/>
                      <a:pt x="436981" y="484613"/>
                      <a:pt x="491559" y="489757"/>
                    </a:cubicBez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 name="Google Shape;348;p27"/>
              <p:cNvSpPr/>
              <p:nvPr/>
            </p:nvSpPr>
            <p:spPr>
              <a:xfrm>
                <a:off x="5361222" y="-727956"/>
                <a:ext cx="588073" cy="505301"/>
              </a:xfrm>
              <a:custGeom>
                <a:rect b="b" l="l" r="r" t="t"/>
                <a:pathLst>
                  <a:path extrusionOk="0" h="505301" w="588073">
                    <a:moveTo>
                      <a:pt x="583094" y="19698"/>
                    </a:moveTo>
                    <a:cubicBezTo>
                      <a:pt x="536898" y="22841"/>
                      <a:pt x="525944" y="34366"/>
                      <a:pt x="516419" y="68275"/>
                    </a:cubicBezTo>
                    <a:cubicBezTo>
                      <a:pt x="504356" y="111286"/>
                      <a:pt x="494595" y="154909"/>
                      <a:pt x="487177" y="198958"/>
                    </a:cubicBezTo>
                    <a:lnTo>
                      <a:pt x="428694" y="505282"/>
                    </a:lnTo>
                    <a:lnTo>
                      <a:pt x="405548" y="505282"/>
                    </a:lnTo>
                    <a:lnTo>
                      <a:pt x="177805" y="97422"/>
                    </a:lnTo>
                    <a:lnTo>
                      <a:pt x="175519" y="97422"/>
                    </a:lnTo>
                    <a:lnTo>
                      <a:pt x="135419" y="302114"/>
                    </a:lnTo>
                    <a:cubicBezTo>
                      <a:pt x="126047" y="344737"/>
                      <a:pt x="119366" y="387907"/>
                      <a:pt x="115416" y="431369"/>
                    </a:cubicBezTo>
                    <a:cubicBezTo>
                      <a:pt x="113892" y="466706"/>
                      <a:pt x="127799" y="474421"/>
                      <a:pt x="180758" y="478231"/>
                    </a:cubicBezTo>
                    <a:lnTo>
                      <a:pt x="176186" y="499091"/>
                    </a:lnTo>
                    <a:lnTo>
                      <a:pt x="-27" y="499091"/>
                    </a:lnTo>
                    <a:lnTo>
                      <a:pt x="4546" y="478231"/>
                    </a:lnTo>
                    <a:cubicBezTo>
                      <a:pt x="44550" y="475945"/>
                      <a:pt x="62267" y="466706"/>
                      <a:pt x="72268" y="433654"/>
                    </a:cubicBezTo>
                    <a:cubicBezTo>
                      <a:pt x="85599" y="389705"/>
                      <a:pt x="96380" y="345021"/>
                      <a:pt x="104558" y="299828"/>
                    </a:cubicBezTo>
                    <a:lnTo>
                      <a:pt x="144563" y="110566"/>
                    </a:lnTo>
                    <a:cubicBezTo>
                      <a:pt x="152278" y="71323"/>
                      <a:pt x="149897" y="60465"/>
                      <a:pt x="139896" y="43891"/>
                    </a:cubicBezTo>
                    <a:cubicBezTo>
                      <a:pt x="129895" y="27318"/>
                      <a:pt x="117703" y="23127"/>
                      <a:pt x="74554" y="19984"/>
                    </a:cubicBezTo>
                    <a:lnTo>
                      <a:pt x="79126" y="-19"/>
                    </a:lnTo>
                    <a:lnTo>
                      <a:pt x="189997" y="-19"/>
                    </a:lnTo>
                    <a:lnTo>
                      <a:pt x="416978" y="391649"/>
                    </a:lnTo>
                    <a:lnTo>
                      <a:pt x="420026" y="391649"/>
                    </a:lnTo>
                    <a:lnTo>
                      <a:pt x="455364" y="199244"/>
                    </a:lnTo>
                    <a:cubicBezTo>
                      <a:pt x="464734" y="155819"/>
                      <a:pt x="471666" y="111904"/>
                      <a:pt x="476128" y="67704"/>
                    </a:cubicBezTo>
                    <a:cubicBezTo>
                      <a:pt x="478509" y="31604"/>
                      <a:pt x="466603" y="23889"/>
                      <a:pt x="409453" y="20746"/>
                    </a:cubicBezTo>
                    <a:lnTo>
                      <a:pt x="414882" y="-19"/>
                    </a:lnTo>
                    <a:lnTo>
                      <a:pt x="588047" y="-19"/>
                    </a:ln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 name="Google Shape;349;p27"/>
              <p:cNvSpPr/>
              <p:nvPr/>
            </p:nvSpPr>
            <p:spPr>
              <a:xfrm>
                <a:off x="6344964" y="-740530"/>
                <a:ext cx="450913" cy="523112"/>
              </a:xfrm>
              <a:custGeom>
                <a:rect b="b" l="l" r="r" t="t"/>
                <a:pathLst>
                  <a:path extrusionOk="0" h="523112" w="450913">
                    <a:moveTo>
                      <a:pt x="416978" y="388506"/>
                    </a:moveTo>
                    <a:cubicBezTo>
                      <a:pt x="400004" y="428871"/>
                      <a:pt x="379677" y="467742"/>
                      <a:pt x="356209" y="504711"/>
                    </a:cubicBezTo>
                    <a:cubicBezTo>
                      <a:pt x="312926" y="515728"/>
                      <a:pt x="268553" y="521894"/>
                      <a:pt x="223906" y="523094"/>
                    </a:cubicBezTo>
                    <a:cubicBezTo>
                      <a:pt x="95414" y="523094"/>
                      <a:pt x="-27" y="445465"/>
                      <a:pt x="-27" y="301638"/>
                    </a:cubicBezTo>
                    <a:cubicBezTo>
                      <a:pt x="-27" y="119234"/>
                      <a:pt x="141610" y="-19"/>
                      <a:pt x="319347" y="-19"/>
                    </a:cubicBezTo>
                    <a:cubicBezTo>
                      <a:pt x="364393" y="210"/>
                      <a:pt x="409002" y="8835"/>
                      <a:pt x="450887" y="25413"/>
                    </a:cubicBezTo>
                    <a:cubicBezTo>
                      <a:pt x="448601" y="64656"/>
                      <a:pt x="447839" y="106185"/>
                      <a:pt x="444696" y="143142"/>
                    </a:cubicBezTo>
                    <a:lnTo>
                      <a:pt x="421645" y="145428"/>
                    </a:lnTo>
                    <a:cubicBezTo>
                      <a:pt x="417835" y="53893"/>
                      <a:pt x="377830" y="26937"/>
                      <a:pt x="301630" y="26937"/>
                    </a:cubicBezTo>
                    <a:cubicBezTo>
                      <a:pt x="166185" y="26937"/>
                      <a:pt x="74649" y="156953"/>
                      <a:pt x="74649" y="299257"/>
                    </a:cubicBezTo>
                    <a:cubicBezTo>
                      <a:pt x="74649" y="409366"/>
                      <a:pt x="129323" y="496996"/>
                      <a:pt x="232383" y="496996"/>
                    </a:cubicBezTo>
                    <a:cubicBezTo>
                      <a:pt x="309346" y="496996"/>
                      <a:pt x="354684" y="444703"/>
                      <a:pt x="396975" y="377743"/>
                    </a:cubicBez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 name="Google Shape;350;p27"/>
              <p:cNvSpPr/>
              <p:nvPr/>
            </p:nvSpPr>
            <p:spPr>
              <a:xfrm>
                <a:off x="7180497" y="-728242"/>
                <a:ext cx="430720" cy="499586"/>
              </a:xfrm>
              <a:custGeom>
                <a:rect b="b" l="l" r="r" t="t"/>
                <a:pathLst>
                  <a:path extrusionOk="0" h="499586" w="430720">
                    <a:moveTo>
                      <a:pt x="430694" y="-19"/>
                    </a:moveTo>
                    <a:cubicBezTo>
                      <a:pt x="428408" y="13888"/>
                      <a:pt x="421169" y="72371"/>
                      <a:pt x="416025" y="117710"/>
                    </a:cubicBezTo>
                    <a:lnTo>
                      <a:pt x="393737" y="119234"/>
                    </a:lnTo>
                    <a:cubicBezTo>
                      <a:pt x="392974" y="90088"/>
                      <a:pt x="391451" y="66942"/>
                      <a:pt x="384212" y="51607"/>
                    </a:cubicBezTo>
                    <a:cubicBezTo>
                      <a:pt x="375734" y="33890"/>
                      <a:pt x="365828" y="25413"/>
                      <a:pt x="309631" y="25413"/>
                    </a:cubicBezTo>
                    <a:lnTo>
                      <a:pt x="249623" y="25413"/>
                    </a:lnTo>
                    <a:cubicBezTo>
                      <a:pt x="223430" y="25413"/>
                      <a:pt x="221906" y="28556"/>
                      <a:pt x="215810" y="56941"/>
                    </a:cubicBezTo>
                    <a:lnTo>
                      <a:pt x="184187" y="223914"/>
                    </a:lnTo>
                    <a:lnTo>
                      <a:pt x="258005" y="223914"/>
                    </a:lnTo>
                    <a:cubicBezTo>
                      <a:pt x="322680" y="223914"/>
                      <a:pt x="327252" y="217818"/>
                      <a:pt x="345826" y="167716"/>
                    </a:cubicBezTo>
                    <a:lnTo>
                      <a:pt x="368114" y="167716"/>
                    </a:lnTo>
                    <a:lnTo>
                      <a:pt x="338873" y="313163"/>
                    </a:lnTo>
                    <a:lnTo>
                      <a:pt x="316394" y="313163"/>
                    </a:lnTo>
                    <a:cubicBezTo>
                      <a:pt x="318013" y="259347"/>
                      <a:pt x="317251" y="253918"/>
                      <a:pt x="251052" y="253918"/>
                    </a:cubicBezTo>
                    <a:lnTo>
                      <a:pt x="177234" y="253918"/>
                    </a:lnTo>
                    <a:lnTo>
                      <a:pt x="152183" y="388696"/>
                    </a:lnTo>
                    <a:cubicBezTo>
                      <a:pt x="143705" y="433369"/>
                      <a:pt x="144468" y="453371"/>
                      <a:pt x="155992" y="462610"/>
                    </a:cubicBezTo>
                    <a:cubicBezTo>
                      <a:pt x="167518" y="471850"/>
                      <a:pt x="190664" y="473374"/>
                      <a:pt x="233717" y="473374"/>
                    </a:cubicBezTo>
                    <a:cubicBezTo>
                      <a:pt x="290867" y="473374"/>
                      <a:pt x="313726" y="467182"/>
                      <a:pt x="334491" y="447180"/>
                    </a:cubicBezTo>
                    <a:cubicBezTo>
                      <a:pt x="354999" y="425075"/>
                      <a:pt x="372341" y="400232"/>
                      <a:pt x="386021" y="373361"/>
                    </a:cubicBezTo>
                    <a:lnTo>
                      <a:pt x="407643" y="381076"/>
                    </a:lnTo>
                    <a:cubicBezTo>
                      <a:pt x="399166" y="401841"/>
                      <a:pt x="370686" y="475660"/>
                      <a:pt x="360018" y="499567"/>
                    </a:cubicBezTo>
                    <a:lnTo>
                      <a:pt x="-27" y="499567"/>
                    </a:lnTo>
                    <a:lnTo>
                      <a:pt x="4545" y="478803"/>
                    </a:lnTo>
                    <a:cubicBezTo>
                      <a:pt x="66839" y="473374"/>
                      <a:pt x="73030" y="469278"/>
                      <a:pt x="85317" y="407175"/>
                    </a:cubicBezTo>
                    <a:lnTo>
                      <a:pt x="146087" y="91802"/>
                    </a:lnTo>
                    <a:cubicBezTo>
                      <a:pt x="158374" y="30271"/>
                      <a:pt x="154564" y="26365"/>
                      <a:pt x="91509" y="20174"/>
                    </a:cubicBezTo>
                    <a:lnTo>
                      <a:pt x="96080" y="172"/>
                    </a:lnTo>
                    <a:close/>
                  </a:path>
                </a:pathLst>
              </a:custGeom>
              <a:solidFill>
                <a:srgbClr val="012D6A"/>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351" name="Google Shape;351;p27"/>
            <p:cNvPicPr preferRelativeResize="0"/>
            <p:nvPr/>
          </p:nvPicPr>
          <p:blipFill rotWithShape="1">
            <a:blip r:embed="rId9">
              <a:alphaModFix/>
            </a:blip>
            <a:srcRect b="0" l="0" r="0" t="0"/>
            <a:stretch/>
          </p:blipFill>
          <p:spPr>
            <a:xfrm>
              <a:off x="5444423" y="3576171"/>
              <a:ext cx="986715" cy="232168"/>
            </a:xfrm>
            <a:prstGeom prst="rect">
              <a:avLst/>
            </a:prstGeom>
            <a:noFill/>
            <a:ln>
              <a:noFill/>
            </a:ln>
          </p:spPr>
        </p:pic>
        <p:pic>
          <p:nvPicPr>
            <p:cNvPr id="352" name="Google Shape;352;p27"/>
            <p:cNvPicPr preferRelativeResize="0"/>
            <p:nvPr/>
          </p:nvPicPr>
          <p:blipFill rotWithShape="1">
            <a:blip r:embed="rId10">
              <a:alphaModFix/>
            </a:blip>
            <a:srcRect b="0" l="0" r="0" t="0"/>
            <a:stretch/>
          </p:blipFill>
          <p:spPr>
            <a:xfrm>
              <a:off x="6780595" y="3605786"/>
              <a:ext cx="789756" cy="172939"/>
            </a:xfrm>
            <a:prstGeom prst="rect">
              <a:avLst/>
            </a:prstGeom>
            <a:noFill/>
            <a:ln>
              <a:noFill/>
            </a:ln>
          </p:spPr>
        </p:pic>
        <p:pic>
          <p:nvPicPr>
            <p:cNvPr descr="Logo&#10;&#10;Description automatically generated" id="353" name="Google Shape;353;p27"/>
            <p:cNvPicPr preferRelativeResize="0"/>
            <p:nvPr/>
          </p:nvPicPr>
          <p:blipFill rotWithShape="1">
            <a:blip r:embed="rId11">
              <a:alphaModFix/>
            </a:blip>
            <a:srcRect b="0" l="0" r="0" t="0"/>
            <a:stretch/>
          </p:blipFill>
          <p:spPr>
            <a:xfrm>
              <a:off x="7242133" y="2596650"/>
              <a:ext cx="378924" cy="444518"/>
            </a:xfrm>
            <a:prstGeom prst="rect">
              <a:avLst/>
            </a:prstGeom>
            <a:noFill/>
            <a:ln>
              <a:noFill/>
            </a:ln>
          </p:spPr>
        </p:pic>
        <p:sp>
          <p:nvSpPr>
            <p:cNvPr id="354" name="Google Shape;354;p27"/>
            <p:cNvSpPr txBox="1"/>
            <p:nvPr/>
          </p:nvSpPr>
          <p:spPr>
            <a:xfrm>
              <a:off x="5023107" y="3965187"/>
              <a:ext cx="2772600" cy="330300"/>
            </a:xfrm>
            <a:prstGeom prst="rect">
              <a:avLst/>
            </a:prstGeom>
            <a:noFill/>
            <a:ln>
              <a:noFill/>
            </a:ln>
          </p:spPr>
          <p:txBody>
            <a:bodyPr anchorCtr="0" anchor="t" bIns="97525" lIns="97525" spcFirstLastPara="1" rIns="97525" wrap="square" tIns="97525">
              <a:spAutoFit/>
            </a:bodyPr>
            <a:lstStyle/>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dk2"/>
                  </a:solidFill>
                  <a:latin typeface="Open Sans SemiBold"/>
                  <a:ea typeface="Open Sans SemiBold"/>
                  <a:cs typeface="Open Sans SemiBold"/>
                  <a:sym typeface="Open Sans SemiBold"/>
                </a:rPr>
                <a:t>DATA AND MODEL PARTNERS</a:t>
              </a:r>
              <a:endParaRPr b="0" i="0" sz="1900" u="none" cap="none" strike="noStrike">
                <a:solidFill>
                  <a:srgbClr val="000000"/>
                </a:solidFill>
                <a:latin typeface="Arial"/>
                <a:ea typeface="Arial"/>
                <a:cs typeface="Arial"/>
                <a:sym typeface="Arial"/>
              </a:endParaRPr>
            </a:p>
          </p:txBody>
        </p:sp>
        <p:cxnSp>
          <p:nvCxnSpPr>
            <p:cNvPr id="355" name="Google Shape;355;p27"/>
            <p:cNvCxnSpPr/>
            <p:nvPr/>
          </p:nvCxnSpPr>
          <p:spPr>
            <a:xfrm>
              <a:off x="4086721" y="4300039"/>
              <a:ext cx="4645200" cy="0"/>
            </a:xfrm>
            <a:prstGeom prst="straightConnector1">
              <a:avLst/>
            </a:prstGeom>
            <a:noFill/>
            <a:ln cap="flat" cmpd="sng" w="15875">
              <a:solidFill>
                <a:schemeClr val="dk2"/>
              </a:solidFill>
              <a:prstDash val="solid"/>
              <a:round/>
              <a:headEnd len="sm" w="sm" type="none"/>
              <a:tailEnd len="sm" w="sm" type="none"/>
            </a:ln>
          </p:spPr>
        </p:cxnSp>
        <p:grpSp>
          <p:nvGrpSpPr>
            <p:cNvPr id="356" name="Google Shape;356;p27"/>
            <p:cNvGrpSpPr/>
            <p:nvPr/>
          </p:nvGrpSpPr>
          <p:grpSpPr>
            <a:xfrm>
              <a:off x="4399933" y="1684177"/>
              <a:ext cx="4044597" cy="330935"/>
              <a:chOff x="4399933" y="1684177"/>
              <a:chExt cx="4044597" cy="330935"/>
            </a:xfrm>
          </p:grpSpPr>
          <p:grpSp>
            <p:nvGrpSpPr>
              <p:cNvPr id="357" name="Google Shape;357;p27"/>
              <p:cNvGrpSpPr/>
              <p:nvPr/>
            </p:nvGrpSpPr>
            <p:grpSpPr>
              <a:xfrm>
                <a:off x="4399933" y="1684177"/>
                <a:ext cx="4044597" cy="330935"/>
                <a:chOff x="4551864" y="1773023"/>
                <a:chExt cx="4044597" cy="330935"/>
              </a:xfrm>
            </p:grpSpPr>
            <p:pic>
              <p:nvPicPr>
                <p:cNvPr descr="Shape&#10;&#10;Description automatically generated with medium confidence" id="358" name="Google Shape;358;p27"/>
                <p:cNvPicPr preferRelativeResize="0"/>
                <p:nvPr/>
              </p:nvPicPr>
              <p:blipFill rotWithShape="1">
                <a:blip r:embed="rId12">
                  <a:alphaModFix/>
                </a:blip>
                <a:srcRect b="0" l="-2" r="-620" t="0"/>
                <a:stretch/>
              </p:blipFill>
              <p:spPr>
                <a:xfrm>
                  <a:off x="5720567" y="1773023"/>
                  <a:ext cx="1280750" cy="330935"/>
                </a:xfrm>
                <a:prstGeom prst="rect">
                  <a:avLst/>
                </a:prstGeom>
                <a:noFill/>
                <a:ln>
                  <a:noFill/>
                </a:ln>
              </p:spPr>
            </p:pic>
            <p:pic>
              <p:nvPicPr>
                <p:cNvPr descr="Logo, icon&#10;&#10;Description automatically generated" id="359" name="Google Shape;359;p27"/>
                <p:cNvPicPr preferRelativeResize="0"/>
                <p:nvPr/>
              </p:nvPicPr>
              <p:blipFill rotWithShape="1">
                <a:blip r:embed="rId13">
                  <a:alphaModFix/>
                </a:blip>
                <a:srcRect b="0" l="0" r="0" t="0"/>
                <a:stretch/>
              </p:blipFill>
              <p:spPr>
                <a:xfrm>
                  <a:off x="4551864" y="1849773"/>
                  <a:ext cx="934630" cy="177434"/>
                </a:xfrm>
                <a:prstGeom prst="rect">
                  <a:avLst/>
                </a:prstGeom>
                <a:noFill/>
                <a:ln>
                  <a:noFill/>
                </a:ln>
              </p:spPr>
            </p:pic>
            <p:pic>
              <p:nvPicPr>
                <p:cNvPr descr="Text, logo&#10;&#10;Description automatically generated" id="360" name="Google Shape;360;p27"/>
                <p:cNvPicPr preferRelativeResize="0"/>
                <p:nvPr/>
              </p:nvPicPr>
              <p:blipFill rotWithShape="1">
                <a:blip r:embed="rId14">
                  <a:alphaModFix/>
                </a:blip>
                <a:srcRect b="0" l="0" r="0" t="0"/>
                <a:stretch/>
              </p:blipFill>
              <p:spPr>
                <a:xfrm>
                  <a:off x="7867206" y="1787474"/>
                  <a:ext cx="729255" cy="302033"/>
                </a:xfrm>
                <a:prstGeom prst="rect">
                  <a:avLst/>
                </a:prstGeom>
                <a:noFill/>
                <a:ln>
                  <a:noFill/>
                </a:ln>
              </p:spPr>
            </p:pic>
          </p:grpSp>
          <p:pic>
            <p:nvPicPr>
              <p:cNvPr descr="A picture containing text, tableware, dishware, plate&#10;&#10;Description automatically generated" id="361" name="Google Shape;361;p27"/>
              <p:cNvPicPr preferRelativeResize="0"/>
              <p:nvPr/>
            </p:nvPicPr>
            <p:blipFill rotWithShape="1">
              <a:blip r:embed="rId15">
                <a:alphaModFix/>
              </a:blip>
              <a:srcRect b="0" l="0" r="0" t="0"/>
              <a:stretch/>
            </p:blipFill>
            <p:spPr>
              <a:xfrm>
                <a:off x="6978080" y="1710032"/>
                <a:ext cx="681752" cy="303001"/>
              </a:xfrm>
              <a:prstGeom prst="rect">
                <a:avLst/>
              </a:prstGeom>
              <a:noFill/>
              <a:ln>
                <a:noFill/>
              </a:ln>
            </p:spPr>
          </p:pic>
        </p:grpSp>
        <p:pic>
          <p:nvPicPr>
            <p:cNvPr descr="Text&#10;&#10;Description automatically generated" id="362" name="Google Shape;362;p27"/>
            <p:cNvPicPr preferRelativeResize="0"/>
            <p:nvPr/>
          </p:nvPicPr>
          <p:blipFill rotWithShape="1">
            <a:blip r:embed="rId16">
              <a:alphaModFix/>
            </a:blip>
            <a:srcRect b="0" l="0" r="0" t="0"/>
            <a:stretch/>
          </p:blipFill>
          <p:spPr>
            <a:xfrm>
              <a:off x="7548888" y="2552539"/>
              <a:ext cx="1278579" cy="532741"/>
            </a:xfrm>
            <a:prstGeom prst="rect">
              <a:avLst/>
            </a:prstGeom>
            <a:noFill/>
            <a:ln>
              <a:noFill/>
            </a:ln>
          </p:spPr>
        </p:pic>
        <p:pic>
          <p:nvPicPr>
            <p:cNvPr descr="Logo&#10;&#10;Description automatically generated with medium confidence" id="363" name="Google Shape;363;p27"/>
            <p:cNvPicPr preferRelativeResize="0"/>
            <p:nvPr/>
          </p:nvPicPr>
          <p:blipFill rotWithShape="1">
            <a:blip r:embed="rId17">
              <a:alphaModFix/>
            </a:blip>
            <a:srcRect b="30485" l="0" r="0" t="30669"/>
            <a:stretch/>
          </p:blipFill>
          <p:spPr>
            <a:xfrm>
              <a:off x="7793696" y="3100654"/>
              <a:ext cx="702098" cy="272736"/>
            </a:xfrm>
            <a:prstGeom prst="rect">
              <a:avLst/>
            </a:prstGeom>
            <a:noFill/>
            <a:ln>
              <a:noFill/>
            </a:ln>
          </p:spPr>
        </p:pic>
        <p:grpSp>
          <p:nvGrpSpPr>
            <p:cNvPr id="364" name="Google Shape;364;p27"/>
            <p:cNvGrpSpPr/>
            <p:nvPr/>
          </p:nvGrpSpPr>
          <p:grpSpPr>
            <a:xfrm>
              <a:off x="4821913" y="4376145"/>
              <a:ext cx="3800030" cy="318513"/>
              <a:chOff x="4821913" y="4376145"/>
              <a:chExt cx="3800030" cy="318513"/>
            </a:xfrm>
          </p:grpSpPr>
          <p:sp>
            <p:nvSpPr>
              <p:cNvPr id="365" name="Google Shape;365;p27"/>
              <p:cNvSpPr txBox="1"/>
              <p:nvPr/>
            </p:nvSpPr>
            <p:spPr>
              <a:xfrm>
                <a:off x="6759242" y="4388350"/>
                <a:ext cx="1862700" cy="297900"/>
              </a:xfrm>
              <a:prstGeom prst="rect">
                <a:avLst/>
              </a:prstGeom>
              <a:noFill/>
              <a:ln>
                <a:noFill/>
              </a:ln>
            </p:spPr>
            <p:txBody>
              <a:bodyPr anchorCtr="0" anchor="t" bIns="97525" lIns="97525" spcFirstLastPara="1" rIns="97525" wrap="square" tIns="97525">
                <a:spAutoFit/>
              </a:bodyPr>
              <a:lstStyle/>
              <a:p>
                <a:pPr indent="0" lvl="0" marL="0" marR="0" rtl="0" algn="ctr">
                  <a:lnSpc>
                    <a:spcPct val="115000"/>
                  </a:lnSpc>
                  <a:spcBef>
                    <a:spcPts val="0"/>
                  </a:spcBef>
                  <a:spcAft>
                    <a:spcPts val="0"/>
                  </a:spcAft>
                  <a:buClr>
                    <a:srgbClr val="000000"/>
                  </a:buClr>
                  <a:buSzPts val="1200"/>
                  <a:buFont typeface="Arial"/>
                  <a:buNone/>
                </a:pPr>
                <a:r>
                  <a:rPr b="0" i="0" lang="en-US" sz="1300" u="none" cap="none" strike="noStrike">
                    <a:solidFill>
                      <a:schemeClr val="dk1"/>
                    </a:solidFill>
                    <a:latin typeface="Times New Roman"/>
                    <a:ea typeface="Times New Roman"/>
                    <a:cs typeface="Times New Roman"/>
                    <a:sym typeface="Times New Roman"/>
                  </a:rPr>
                  <a:t>World Resources Institute</a:t>
                </a:r>
                <a:endParaRPr b="0" i="0" sz="2000" u="none" cap="none" strike="noStrike">
                  <a:solidFill>
                    <a:srgbClr val="000000"/>
                  </a:solidFill>
                  <a:latin typeface="Arial"/>
                  <a:ea typeface="Arial"/>
                  <a:cs typeface="Arial"/>
                  <a:sym typeface="Arial"/>
                </a:endParaRPr>
              </a:p>
            </p:txBody>
          </p:sp>
          <p:grpSp>
            <p:nvGrpSpPr>
              <p:cNvPr id="366" name="Google Shape;366;p27"/>
              <p:cNvGrpSpPr/>
              <p:nvPr/>
            </p:nvGrpSpPr>
            <p:grpSpPr>
              <a:xfrm>
                <a:off x="4821913" y="4376145"/>
                <a:ext cx="2008563" cy="318513"/>
                <a:chOff x="4451140" y="4340153"/>
                <a:chExt cx="2477567" cy="392886"/>
              </a:xfrm>
            </p:grpSpPr>
            <p:pic>
              <p:nvPicPr>
                <p:cNvPr descr="A picture containing background pattern&#10;&#10;Description automatically generated" id="367" name="Google Shape;367;p27"/>
                <p:cNvPicPr preferRelativeResize="0"/>
                <p:nvPr/>
              </p:nvPicPr>
              <p:blipFill rotWithShape="1">
                <a:blip r:embed="rId18">
                  <a:alphaModFix/>
                </a:blip>
                <a:srcRect b="0" l="0" r="0" t="0"/>
                <a:stretch/>
              </p:blipFill>
              <p:spPr>
                <a:xfrm>
                  <a:off x="4451140" y="4340153"/>
                  <a:ext cx="1013164" cy="392886"/>
                </a:xfrm>
                <a:prstGeom prst="rect">
                  <a:avLst/>
                </a:prstGeom>
                <a:noFill/>
                <a:ln>
                  <a:noFill/>
                </a:ln>
              </p:spPr>
            </p:pic>
            <p:pic>
              <p:nvPicPr>
                <p:cNvPr descr="Shape&#10;&#10;Description automatically generated with medium confidence" id="368" name="Google Shape;368;p27"/>
                <p:cNvPicPr preferRelativeResize="0"/>
                <p:nvPr/>
              </p:nvPicPr>
              <p:blipFill rotWithShape="1">
                <a:blip r:embed="rId19">
                  <a:alphaModFix/>
                </a:blip>
                <a:srcRect b="0" l="0" r="0" t="0"/>
                <a:stretch/>
              </p:blipFill>
              <p:spPr>
                <a:xfrm>
                  <a:off x="5890079" y="4428827"/>
                  <a:ext cx="1038628" cy="215539"/>
                </a:xfrm>
                <a:prstGeom prst="rect">
                  <a:avLst/>
                </a:prstGeom>
                <a:noFill/>
                <a:ln>
                  <a:noFill/>
                </a:ln>
              </p:spPr>
            </p:pic>
          </p:grpSp>
        </p:grpSp>
        <p:pic>
          <p:nvPicPr>
            <p:cNvPr descr="A picture containing text&#10;&#10;Description automatically generated" id="369" name="Google Shape;369;p27"/>
            <p:cNvPicPr preferRelativeResize="0"/>
            <p:nvPr/>
          </p:nvPicPr>
          <p:blipFill rotWithShape="1">
            <a:blip r:embed="rId20">
              <a:alphaModFix/>
            </a:blip>
            <a:srcRect b="0" l="0" r="0" t="0"/>
            <a:stretch/>
          </p:blipFill>
          <p:spPr>
            <a:xfrm>
              <a:off x="5660288" y="344427"/>
              <a:ext cx="1523886" cy="712315"/>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8"/>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Governance structure and business model</a:t>
            </a:r>
            <a:endParaRPr/>
          </a:p>
        </p:txBody>
      </p:sp>
      <p:sp>
        <p:nvSpPr>
          <p:cNvPr id="375" name="Google Shape;375;p28"/>
          <p:cNvSpPr/>
          <p:nvPr/>
        </p:nvSpPr>
        <p:spPr>
          <a:xfrm>
            <a:off x="6313447" y="1193293"/>
            <a:ext cx="1751543" cy="1439735"/>
          </a:xfrm>
          <a:prstGeom prst="rect">
            <a:avLst/>
          </a:prstGeom>
          <a:noFill/>
          <a:ln cap="flat" cmpd="sng" w="12700">
            <a:solidFill>
              <a:srgbClr val="434343"/>
            </a:solidFill>
            <a:prstDash val="dot"/>
            <a:miter lim="800000"/>
            <a:headEnd len="sm" w="sm" type="none"/>
            <a:tailEnd len="sm" w="sm" type="none"/>
          </a:ln>
        </p:spPr>
        <p:txBody>
          <a:bodyPr anchorCtr="0" anchor="b" bIns="81275" lIns="162525" spcFirstLastPara="1" rIns="162525" wrap="square" tIns="81275">
            <a:noAutofit/>
          </a:bodyPr>
          <a:lstStyle/>
          <a:p>
            <a:pPr indent="0" lvl="0" marL="0" marR="0" rtl="0" algn="ctr">
              <a:lnSpc>
                <a:spcPct val="100000"/>
              </a:lnSpc>
              <a:spcBef>
                <a:spcPts val="0"/>
              </a:spcBef>
              <a:spcAft>
                <a:spcPts val="0"/>
              </a:spcAft>
              <a:buClr>
                <a:srgbClr val="533278"/>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SERIES LLC</a:t>
            </a:r>
            <a:endParaRPr b="1" i="0" sz="1300" u="none" cap="none" strike="noStrike">
              <a:solidFill>
                <a:schemeClr val="dk1"/>
              </a:solidFill>
              <a:latin typeface="Open Sans SemiBold"/>
              <a:ea typeface="Open Sans SemiBold"/>
              <a:cs typeface="Open Sans SemiBold"/>
              <a:sym typeface="Open Sans SemiBold"/>
            </a:endParaRPr>
          </a:p>
        </p:txBody>
      </p:sp>
      <p:sp>
        <p:nvSpPr>
          <p:cNvPr id="376" name="Google Shape;376;p28"/>
          <p:cNvSpPr/>
          <p:nvPr/>
        </p:nvSpPr>
        <p:spPr>
          <a:xfrm>
            <a:off x="408256" y="1208911"/>
            <a:ext cx="4105124" cy="622981"/>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Open Sans"/>
              <a:buNone/>
            </a:pPr>
            <a:r>
              <a:rPr b="1" i="0" lang="en-US" sz="1300" u="none" cap="none" strike="noStrike">
                <a:solidFill>
                  <a:srgbClr val="FFFFFF"/>
                </a:solidFill>
                <a:latin typeface="Open Sans SemiBold"/>
                <a:ea typeface="Open Sans SemiBold"/>
                <a:cs typeface="Open Sans SemiBold"/>
                <a:sym typeface="Open Sans SemiBold"/>
              </a:rPr>
              <a:t>GOVERNING BOARD</a:t>
            </a:r>
            <a:endParaRPr b="1" i="0" sz="1300" u="none" cap="none" strike="noStrike">
              <a:solidFill>
                <a:srgbClr val="FFFFFF"/>
              </a:solidFill>
              <a:latin typeface="Open Sans SemiBold"/>
              <a:ea typeface="Open Sans SemiBold"/>
              <a:cs typeface="Open Sans SemiBold"/>
              <a:sym typeface="Open Sans SemiBold"/>
            </a:endParaRPr>
          </a:p>
        </p:txBody>
      </p:sp>
      <p:sp>
        <p:nvSpPr>
          <p:cNvPr id="377" name="Google Shape;377;p28"/>
          <p:cNvSpPr/>
          <p:nvPr/>
        </p:nvSpPr>
        <p:spPr>
          <a:xfrm>
            <a:off x="408256" y="2351297"/>
            <a:ext cx="1330412" cy="846008"/>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900" u="none" cap="none" strike="noStrike">
                <a:solidFill>
                  <a:srgbClr val="FFFFFF"/>
                </a:solidFill>
                <a:latin typeface="Open Sans SemiBold"/>
                <a:ea typeface="Open Sans SemiBold"/>
                <a:cs typeface="Open Sans SemiBold"/>
                <a:sym typeface="Open Sans SemiBold"/>
              </a:rPr>
              <a:t>OUTREACH</a:t>
            </a:r>
            <a:endParaRPr b="1" i="0" sz="900" u="none" cap="none" strike="noStrike">
              <a:solidFill>
                <a:srgbClr val="FFFFFF"/>
              </a:solidFill>
              <a:latin typeface="Open Sans SemiBold"/>
              <a:ea typeface="Open Sans SemiBold"/>
              <a:cs typeface="Open Sans SemiBold"/>
              <a:sym typeface="Open Sans SemiBold"/>
            </a:endParaRPr>
          </a:p>
        </p:txBody>
      </p:sp>
      <p:sp>
        <p:nvSpPr>
          <p:cNvPr id="378" name="Google Shape;378;p28"/>
          <p:cNvSpPr/>
          <p:nvPr/>
        </p:nvSpPr>
        <p:spPr>
          <a:xfrm>
            <a:off x="1795411" y="2351297"/>
            <a:ext cx="1330412" cy="846008"/>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LEGAL</a:t>
            </a:r>
            <a:endParaRPr b="1" i="0" sz="1100" u="none" cap="none" strike="noStrike">
              <a:solidFill>
                <a:srgbClr val="FFFFFF"/>
              </a:solidFill>
              <a:latin typeface="Open Sans SemiBold"/>
              <a:ea typeface="Open Sans SemiBold"/>
              <a:cs typeface="Open Sans SemiBold"/>
              <a:sym typeface="Open Sans SemiBold"/>
            </a:endParaRPr>
          </a:p>
        </p:txBody>
      </p:sp>
      <p:sp>
        <p:nvSpPr>
          <p:cNvPr id="379" name="Google Shape;379;p28"/>
          <p:cNvSpPr/>
          <p:nvPr/>
        </p:nvSpPr>
        <p:spPr>
          <a:xfrm>
            <a:off x="3182565" y="2351297"/>
            <a:ext cx="1330412" cy="846008"/>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BUDGET</a:t>
            </a:r>
            <a:endParaRPr b="1" i="0" sz="1100" u="none" cap="none" strike="noStrike">
              <a:solidFill>
                <a:srgbClr val="FFFFFF"/>
              </a:solidFill>
              <a:latin typeface="Open Sans SemiBold"/>
              <a:ea typeface="Open Sans SemiBold"/>
              <a:cs typeface="Open Sans SemiBold"/>
              <a:sym typeface="Open Sans SemiBold"/>
            </a:endParaRPr>
          </a:p>
        </p:txBody>
      </p:sp>
      <p:sp>
        <p:nvSpPr>
          <p:cNvPr id="380" name="Google Shape;380;p28"/>
          <p:cNvSpPr/>
          <p:nvPr/>
        </p:nvSpPr>
        <p:spPr>
          <a:xfrm>
            <a:off x="4670586" y="1208911"/>
            <a:ext cx="1568077" cy="1988397"/>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rgbClr val="FFFFFF"/>
                </a:solidFill>
                <a:latin typeface="Open Sans SemiBold"/>
                <a:ea typeface="Open Sans SemiBold"/>
                <a:cs typeface="Open Sans SemiBold"/>
                <a:sym typeface="Open Sans SemiBold"/>
              </a:rPr>
              <a:t>TECHNICAL ADVISORY</a:t>
            </a:r>
            <a:endParaRPr b="1" i="0" sz="12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rgbClr val="FFFFFF"/>
                </a:solidFill>
                <a:latin typeface="Open Sans SemiBold"/>
                <a:ea typeface="Open Sans SemiBold"/>
                <a:cs typeface="Open Sans SemiBold"/>
                <a:sym typeface="Open Sans SemiBold"/>
              </a:rPr>
              <a:t>COUNCIL</a:t>
            </a:r>
            <a:endParaRPr b="1" i="0" sz="1200" u="none" cap="none" strike="noStrike">
              <a:solidFill>
                <a:srgbClr val="FFFFFF"/>
              </a:solidFill>
              <a:latin typeface="Open Sans SemiBold"/>
              <a:ea typeface="Open Sans SemiBold"/>
              <a:cs typeface="Open Sans SemiBold"/>
              <a:sym typeface="Open Sans SemiBold"/>
            </a:endParaRPr>
          </a:p>
        </p:txBody>
      </p:sp>
      <p:sp>
        <p:nvSpPr>
          <p:cNvPr id="381" name="Google Shape;381;p28"/>
          <p:cNvSpPr/>
          <p:nvPr/>
        </p:nvSpPr>
        <p:spPr>
          <a:xfrm>
            <a:off x="6405180" y="1226919"/>
            <a:ext cx="1568077" cy="1124379"/>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PROJECT </a:t>
            </a:r>
            <a:br>
              <a:rPr b="1" i="0" lang="en-US" sz="1200" u="none" cap="none" strike="noStrike">
                <a:solidFill>
                  <a:schemeClr val="dk1"/>
                </a:solidFill>
                <a:latin typeface="Open Sans SemiBold"/>
                <a:ea typeface="Open Sans SemiBold"/>
                <a:cs typeface="Open Sans SemiBold"/>
                <a:sym typeface="Open Sans SemiBold"/>
              </a:rPr>
            </a:br>
            <a:r>
              <a:rPr b="1" i="0" lang="en-US" sz="1200" u="none" cap="none" strike="noStrike">
                <a:solidFill>
                  <a:schemeClr val="dk1"/>
                </a:solidFill>
                <a:latin typeface="Open Sans SemiBold"/>
                <a:ea typeface="Open Sans SemiBold"/>
                <a:cs typeface="Open Sans SemiBold"/>
                <a:sym typeface="Open Sans SemiBold"/>
              </a:rPr>
              <a:t>ABC</a:t>
            </a:r>
            <a:endParaRPr b="0" i="0" sz="1100" u="none" cap="none" strike="noStrike">
              <a:solidFill>
                <a:schemeClr val="dk1"/>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Technical Steering Committee </a:t>
            </a:r>
            <a:endParaRPr b="1" i="0" sz="1200" u="none" cap="none" strike="noStrike">
              <a:solidFill>
                <a:schemeClr val="dk1"/>
              </a:solidFill>
              <a:latin typeface="Open Sans SemiBold"/>
              <a:ea typeface="Open Sans SemiBold"/>
              <a:cs typeface="Open Sans SemiBold"/>
              <a:sym typeface="Open Sans SemiBold"/>
            </a:endParaRPr>
          </a:p>
        </p:txBody>
      </p:sp>
      <p:sp>
        <p:nvSpPr>
          <p:cNvPr id="382" name="Google Shape;382;p28"/>
          <p:cNvSpPr/>
          <p:nvPr/>
        </p:nvSpPr>
        <p:spPr>
          <a:xfrm>
            <a:off x="8265484" y="1226919"/>
            <a:ext cx="1568077" cy="1124379"/>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PROJECT </a:t>
            </a:r>
            <a:br>
              <a:rPr b="1" i="0" lang="en-US" sz="1200" u="none" cap="none" strike="noStrike">
                <a:solidFill>
                  <a:schemeClr val="dk1"/>
                </a:solidFill>
                <a:latin typeface="Open Sans SemiBold"/>
                <a:ea typeface="Open Sans SemiBold"/>
                <a:cs typeface="Open Sans SemiBold"/>
                <a:sym typeface="Open Sans SemiBold"/>
              </a:rPr>
            </a:br>
            <a:r>
              <a:rPr b="1" i="0" lang="en-US" sz="1200" u="none" cap="none" strike="noStrike">
                <a:solidFill>
                  <a:schemeClr val="dk1"/>
                </a:solidFill>
                <a:latin typeface="Open Sans SemiBold"/>
                <a:ea typeface="Open Sans SemiBold"/>
                <a:cs typeface="Open Sans SemiBold"/>
                <a:sym typeface="Open Sans SemiBold"/>
              </a:rPr>
              <a:t>DEF</a:t>
            </a:r>
            <a:endParaRPr b="0" i="0" sz="1100" u="none" cap="none" strike="noStrike">
              <a:solidFill>
                <a:schemeClr val="dk1"/>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Technical Steering Committee </a:t>
            </a:r>
            <a:endParaRPr b="1" i="0" sz="1200" u="none" cap="none" strike="noStrike">
              <a:solidFill>
                <a:schemeClr val="dk1"/>
              </a:solidFill>
              <a:latin typeface="Open Sans SemiBold"/>
              <a:ea typeface="Open Sans SemiBold"/>
              <a:cs typeface="Open Sans SemiBold"/>
              <a:sym typeface="Open Sans SemiBold"/>
            </a:endParaRPr>
          </a:p>
        </p:txBody>
      </p:sp>
      <p:sp>
        <p:nvSpPr>
          <p:cNvPr id="383" name="Google Shape;383;p28"/>
          <p:cNvSpPr/>
          <p:nvPr/>
        </p:nvSpPr>
        <p:spPr>
          <a:xfrm>
            <a:off x="10125791" y="1226919"/>
            <a:ext cx="1568077" cy="1124379"/>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...PROJECT </a:t>
            </a:r>
            <a:br>
              <a:rPr b="1" i="0" lang="en-US" sz="1200" u="none" cap="none" strike="noStrike">
                <a:solidFill>
                  <a:schemeClr val="dk1"/>
                </a:solidFill>
                <a:latin typeface="Open Sans SemiBold"/>
                <a:ea typeface="Open Sans SemiBold"/>
                <a:cs typeface="Open Sans SemiBold"/>
                <a:sym typeface="Open Sans SemiBold"/>
              </a:rPr>
            </a:br>
            <a:r>
              <a:rPr b="1" i="0" lang="en-US" sz="1200" u="none" cap="none" strike="noStrike">
                <a:solidFill>
                  <a:schemeClr val="dk1"/>
                </a:solidFill>
                <a:latin typeface="Open Sans SemiBold"/>
                <a:ea typeface="Open Sans SemiBold"/>
                <a:cs typeface="Open Sans SemiBold"/>
                <a:sym typeface="Open Sans SemiBold"/>
              </a:rPr>
              <a:t>XYZ</a:t>
            </a:r>
            <a:endParaRPr b="0" i="0" sz="1100" u="none" cap="none" strike="noStrike">
              <a:solidFill>
                <a:schemeClr val="dk1"/>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Technical Steering Committee </a:t>
            </a:r>
            <a:endParaRPr b="1" i="0" sz="1200" u="none" cap="none" strike="noStrike">
              <a:solidFill>
                <a:schemeClr val="dk1"/>
              </a:solidFill>
              <a:latin typeface="Open Sans SemiBold"/>
              <a:ea typeface="Open Sans SemiBold"/>
              <a:cs typeface="Open Sans SemiBold"/>
              <a:sym typeface="Open Sans SemiBold"/>
            </a:endParaRPr>
          </a:p>
        </p:txBody>
      </p:sp>
      <p:sp>
        <p:nvSpPr>
          <p:cNvPr id="384" name="Google Shape;384;p28"/>
          <p:cNvSpPr/>
          <p:nvPr/>
        </p:nvSpPr>
        <p:spPr>
          <a:xfrm>
            <a:off x="6405180" y="2732031"/>
            <a:ext cx="1568077" cy="466815"/>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DEV</a:t>
            </a:r>
            <a:endParaRPr b="1" i="0" sz="11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COMMUNITY</a:t>
            </a:r>
            <a:endParaRPr b="1" i="0" sz="1100" u="none" cap="none" strike="noStrike">
              <a:solidFill>
                <a:srgbClr val="FFFFFF"/>
              </a:solidFill>
              <a:latin typeface="Open Sans SemiBold"/>
              <a:ea typeface="Open Sans SemiBold"/>
              <a:cs typeface="Open Sans SemiBold"/>
              <a:sym typeface="Open Sans SemiBold"/>
            </a:endParaRPr>
          </a:p>
        </p:txBody>
      </p:sp>
      <p:sp>
        <p:nvSpPr>
          <p:cNvPr id="385" name="Google Shape;385;p28"/>
          <p:cNvSpPr/>
          <p:nvPr/>
        </p:nvSpPr>
        <p:spPr>
          <a:xfrm>
            <a:off x="8265484" y="2732031"/>
            <a:ext cx="1568077" cy="466815"/>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DATA COMMUNITY</a:t>
            </a:r>
            <a:endParaRPr b="1" i="0" sz="1100" u="none" cap="none" strike="noStrike">
              <a:solidFill>
                <a:srgbClr val="FFFFFF"/>
              </a:solidFill>
              <a:latin typeface="Open Sans SemiBold"/>
              <a:ea typeface="Open Sans SemiBold"/>
              <a:cs typeface="Open Sans SemiBold"/>
              <a:sym typeface="Open Sans SemiBold"/>
            </a:endParaRPr>
          </a:p>
        </p:txBody>
      </p:sp>
      <p:sp>
        <p:nvSpPr>
          <p:cNvPr id="386" name="Google Shape;386;p28"/>
          <p:cNvSpPr/>
          <p:nvPr/>
        </p:nvSpPr>
        <p:spPr>
          <a:xfrm>
            <a:off x="10125786" y="2732031"/>
            <a:ext cx="1568077" cy="466815"/>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DEV + DATA</a:t>
            </a:r>
            <a:endParaRPr b="0" i="0" sz="1100" u="none" cap="none" strike="noStrike">
              <a:solidFill>
                <a:srgbClr val="000000"/>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1700"/>
              <a:buFont typeface="Open Sans"/>
              <a:buNone/>
            </a:pPr>
            <a:r>
              <a:rPr b="1" i="0" lang="en-US" sz="1100" u="none" cap="none" strike="noStrike">
                <a:solidFill>
                  <a:srgbClr val="FFFFFF"/>
                </a:solidFill>
                <a:latin typeface="Open Sans SemiBold"/>
                <a:ea typeface="Open Sans SemiBold"/>
                <a:cs typeface="Open Sans SemiBold"/>
                <a:sym typeface="Open Sans SemiBold"/>
              </a:rPr>
              <a:t>COMMUNITY</a:t>
            </a:r>
            <a:endParaRPr b="1" i="0" sz="1100" u="none" cap="none" strike="noStrike">
              <a:solidFill>
                <a:srgbClr val="FFFFFF"/>
              </a:solidFill>
              <a:latin typeface="Open Sans SemiBold"/>
              <a:ea typeface="Open Sans SemiBold"/>
              <a:cs typeface="Open Sans SemiBold"/>
              <a:sym typeface="Open Sans SemiBold"/>
            </a:endParaRPr>
          </a:p>
        </p:txBody>
      </p:sp>
      <p:sp>
        <p:nvSpPr>
          <p:cNvPr id="387" name="Google Shape;387;p28"/>
          <p:cNvSpPr/>
          <p:nvPr/>
        </p:nvSpPr>
        <p:spPr>
          <a:xfrm>
            <a:off x="8173751" y="1193293"/>
            <a:ext cx="1751543" cy="1439317"/>
          </a:xfrm>
          <a:prstGeom prst="rect">
            <a:avLst/>
          </a:prstGeom>
          <a:noFill/>
          <a:ln cap="flat" cmpd="sng" w="12700">
            <a:solidFill>
              <a:srgbClr val="434343"/>
            </a:solidFill>
            <a:prstDash val="dot"/>
            <a:miter lim="800000"/>
            <a:headEnd len="sm" w="sm" type="none"/>
            <a:tailEnd len="sm" w="sm" type="none"/>
          </a:ln>
        </p:spPr>
        <p:txBody>
          <a:bodyPr anchorCtr="0" anchor="b" bIns="81275" lIns="162525" spcFirstLastPara="1" rIns="162525" wrap="square" tIns="81275">
            <a:noAutofit/>
          </a:bodyPr>
          <a:lstStyle/>
          <a:p>
            <a:pPr indent="0" lvl="0" marL="0" marR="0" rtl="0" algn="ctr">
              <a:lnSpc>
                <a:spcPct val="100000"/>
              </a:lnSpc>
              <a:spcBef>
                <a:spcPts val="0"/>
              </a:spcBef>
              <a:spcAft>
                <a:spcPts val="0"/>
              </a:spcAft>
              <a:buClr>
                <a:srgbClr val="533278"/>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SERIES LLC</a:t>
            </a:r>
            <a:endParaRPr b="1" i="0" sz="1300" u="none" cap="none" strike="noStrike">
              <a:solidFill>
                <a:schemeClr val="dk1"/>
              </a:solidFill>
              <a:latin typeface="Open Sans SemiBold"/>
              <a:ea typeface="Open Sans SemiBold"/>
              <a:cs typeface="Open Sans SemiBold"/>
              <a:sym typeface="Open Sans SemiBold"/>
            </a:endParaRPr>
          </a:p>
        </p:txBody>
      </p:sp>
      <p:sp>
        <p:nvSpPr>
          <p:cNvPr id="388" name="Google Shape;388;p28"/>
          <p:cNvSpPr/>
          <p:nvPr/>
        </p:nvSpPr>
        <p:spPr>
          <a:xfrm>
            <a:off x="10034057" y="1193295"/>
            <a:ext cx="1751543" cy="1441036"/>
          </a:xfrm>
          <a:prstGeom prst="rect">
            <a:avLst/>
          </a:prstGeom>
          <a:noFill/>
          <a:ln cap="flat" cmpd="sng" w="12700">
            <a:solidFill>
              <a:srgbClr val="434343"/>
            </a:solidFill>
            <a:prstDash val="dot"/>
            <a:miter lim="800000"/>
            <a:headEnd len="sm" w="sm" type="none"/>
            <a:tailEnd len="sm" w="sm" type="none"/>
          </a:ln>
        </p:spPr>
        <p:txBody>
          <a:bodyPr anchorCtr="0" anchor="b" bIns="81275" lIns="162525" spcFirstLastPara="1" rIns="162525" wrap="square" tIns="81275">
            <a:noAutofit/>
          </a:bodyPr>
          <a:lstStyle/>
          <a:p>
            <a:pPr indent="0" lvl="0" marL="0" marR="0" rtl="0" algn="ctr">
              <a:lnSpc>
                <a:spcPct val="100000"/>
              </a:lnSpc>
              <a:spcBef>
                <a:spcPts val="0"/>
              </a:spcBef>
              <a:spcAft>
                <a:spcPts val="0"/>
              </a:spcAft>
              <a:buClr>
                <a:srgbClr val="533278"/>
              </a:buClr>
              <a:buSzPts val="2000"/>
              <a:buFont typeface="Open Sans"/>
              <a:buNone/>
            </a:pPr>
            <a:r>
              <a:rPr b="1" i="0" lang="en-US" sz="1200" u="none" cap="none" strike="noStrike">
                <a:solidFill>
                  <a:schemeClr val="dk1"/>
                </a:solidFill>
                <a:latin typeface="Open Sans SemiBold"/>
                <a:ea typeface="Open Sans SemiBold"/>
                <a:cs typeface="Open Sans SemiBold"/>
                <a:sym typeface="Open Sans SemiBold"/>
              </a:rPr>
              <a:t>SERIES LLC</a:t>
            </a:r>
            <a:endParaRPr b="1" i="0" sz="1300" u="none" cap="none" strike="noStrike">
              <a:solidFill>
                <a:schemeClr val="dk1"/>
              </a:solidFill>
              <a:latin typeface="Open Sans SemiBold"/>
              <a:ea typeface="Open Sans SemiBold"/>
              <a:cs typeface="Open Sans SemiBold"/>
              <a:sym typeface="Open Sans SemiBold"/>
            </a:endParaRPr>
          </a:p>
        </p:txBody>
      </p:sp>
      <p:sp>
        <p:nvSpPr>
          <p:cNvPr id="389" name="Google Shape;389;p28"/>
          <p:cNvSpPr txBox="1"/>
          <p:nvPr/>
        </p:nvSpPr>
        <p:spPr>
          <a:xfrm>
            <a:off x="474133" y="3198845"/>
            <a:ext cx="11243732" cy="3223121"/>
          </a:xfrm>
          <a:prstGeom prst="rect">
            <a:avLst/>
          </a:prstGeom>
          <a:noFill/>
          <a:ln>
            <a:noFill/>
          </a:ln>
        </p:spPr>
        <p:txBody>
          <a:bodyPr anchorCtr="0" anchor="t" bIns="60925" lIns="121900" spcFirstLastPara="1" rIns="121900" wrap="square" tIns="60925">
            <a:noAutofit/>
          </a:bodyPr>
          <a:lstStyle/>
          <a:p>
            <a:pPr indent="0" lvl="0" marL="114300" marR="0" rtl="0" algn="l">
              <a:lnSpc>
                <a:spcPct val="100000"/>
              </a:lnSpc>
              <a:spcBef>
                <a:spcPts val="1300"/>
              </a:spcBef>
              <a:spcAft>
                <a:spcPts val="0"/>
              </a:spcAft>
              <a:buClr>
                <a:srgbClr val="000000"/>
              </a:buClr>
              <a:buSzPts val="1900"/>
              <a:buFont typeface="Arial"/>
              <a:buNone/>
            </a:pPr>
            <a:r>
              <a:rPr b="0" i="0" lang="en-US" sz="1900" u="none" cap="none" strike="noStrike">
                <a:solidFill>
                  <a:srgbClr val="000000"/>
                </a:solidFill>
                <a:latin typeface="Open Sans SemiBold"/>
                <a:ea typeface="Open Sans SemiBold"/>
                <a:cs typeface="Open Sans SemiBold"/>
                <a:sym typeface="Open Sans SemiBold"/>
              </a:rPr>
              <a:t>Business model: non-profit 501(c)(6) business association under the Linux Foundation </a:t>
            </a:r>
            <a:br>
              <a:rPr b="0" i="0" lang="en-US" sz="1900" u="none" cap="none" strike="noStrike">
                <a:solidFill>
                  <a:srgbClr val="000000"/>
                </a:solidFill>
                <a:latin typeface="Open Sans SemiBold"/>
                <a:ea typeface="Open Sans SemiBold"/>
                <a:cs typeface="Open Sans SemiBold"/>
                <a:sym typeface="Open Sans SemiBold"/>
              </a:rPr>
            </a:br>
            <a:r>
              <a:rPr b="0" i="0" lang="en-US" sz="1900" u="none" cap="none" strike="noStrike">
                <a:solidFill>
                  <a:srgbClr val="000000"/>
                </a:solidFill>
                <a:latin typeface="Open Sans SemiBold"/>
                <a:ea typeface="Open Sans SemiBold"/>
                <a:cs typeface="Open Sans SemiBold"/>
                <a:sym typeface="Open Sans SemiBold"/>
              </a:rPr>
              <a:t>(largest organizer of open-source tech initiatives globally); platform management and development funded by annual member fees plus philanthropic grants.</a:t>
            </a:r>
            <a:endParaRPr b="0" i="0" sz="1400" u="none" cap="none" strike="noStrike">
              <a:solidFill>
                <a:srgbClr val="000000"/>
              </a:solidFill>
              <a:latin typeface="Open Sans SemiBold"/>
              <a:ea typeface="Open Sans SemiBold"/>
              <a:cs typeface="Open Sans SemiBold"/>
              <a:sym typeface="Open Sans SemiBold"/>
            </a:endParaRPr>
          </a:p>
          <a:p>
            <a:pPr indent="-336550" lvl="0" marL="457200" marR="0" rtl="0" algn="l">
              <a:lnSpc>
                <a:spcPct val="100000"/>
              </a:lnSpc>
              <a:spcBef>
                <a:spcPts val="1300"/>
              </a:spcBef>
              <a:spcAft>
                <a:spcPts val="0"/>
              </a:spcAft>
              <a:buClr>
                <a:schemeClr val="dk1"/>
              </a:buClr>
              <a:buSzPts val="2900"/>
              <a:buFont typeface="Arial"/>
              <a:buChar char="›"/>
            </a:pPr>
            <a:r>
              <a:rPr b="0" i="0" lang="en-US" sz="1600" u="none" cap="none" strike="noStrike">
                <a:solidFill>
                  <a:srgbClr val="000000"/>
                </a:solidFill>
                <a:latin typeface="Open Sans SemiBold"/>
                <a:ea typeface="Open Sans SemiBold"/>
                <a:cs typeface="Open Sans SemiBold"/>
                <a:sym typeface="Open Sans SemiBold"/>
              </a:rPr>
              <a:t>Governing Board (fee-paying members + Academia, IGO, NGO) decides strategy, priorities, &amp; budget. </a:t>
            </a:r>
            <a:br>
              <a:rPr b="0" i="0" lang="en-US" sz="1600" u="none" cap="none" strike="noStrike">
                <a:solidFill>
                  <a:srgbClr val="000000"/>
                </a:solidFill>
                <a:latin typeface="Open Sans SemiBold"/>
                <a:ea typeface="Open Sans SemiBold"/>
                <a:cs typeface="Open Sans SemiBold"/>
                <a:sym typeface="Open Sans SemiBold"/>
              </a:rPr>
            </a:br>
            <a:r>
              <a:rPr b="0" i="0" lang="en-US" sz="1600" u="none" cap="none" strike="noStrike">
                <a:solidFill>
                  <a:srgbClr val="000000"/>
                </a:solidFill>
                <a:latin typeface="Open Sans SemiBold"/>
                <a:ea typeface="Open Sans SemiBold"/>
                <a:cs typeface="Open Sans SemiBold"/>
                <a:sym typeface="Open Sans SemiBold"/>
              </a:rPr>
              <a:t>In Year 1, Asset Owners, Asset Managers, &amp; Banks will be the majority and set direction.</a:t>
            </a:r>
            <a:endParaRPr b="0" i="0" sz="1600" u="none" cap="none" strike="noStrike">
              <a:solidFill>
                <a:srgbClr val="000000"/>
              </a:solidFill>
              <a:latin typeface="Open Sans SemiBold"/>
              <a:ea typeface="Open Sans SemiBold"/>
              <a:cs typeface="Open Sans SemiBold"/>
              <a:sym typeface="Open Sans SemiBold"/>
            </a:endParaRPr>
          </a:p>
          <a:p>
            <a:pPr indent="-336550" lvl="0" marL="457200" marR="0" rtl="0" algn="l">
              <a:lnSpc>
                <a:spcPct val="100000"/>
              </a:lnSpc>
              <a:spcBef>
                <a:spcPts val="1300"/>
              </a:spcBef>
              <a:spcAft>
                <a:spcPts val="0"/>
              </a:spcAft>
              <a:buClr>
                <a:schemeClr val="dk1"/>
              </a:buClr>
              <a:buSzPts val="2900"/>
              <a:buFont typeface="Arial"/>
              <a:buChar char="›"/>
            </a:pPr>
            <a:r>
              <a:rPr b="0" i="0" lang="en-US" sz="1600" u="none" cap="none" strike="noStrike">
                <a:solidFill>
                  <a:srgbClr val="000000"/>
                </a:solidFill>
                <a:latin typeface="Open Sans SemiBold"/>
                <a:ea typeface="Open Sans SemiBold"/>
                <a:cs typeface="Open Sans SemiBold"/>
                <a:sym typeface="Open Sans SemiBold"/>
              </a:rPr>
              <a:t>Technical Advisory Council (TAC) sets technical vision, facilitates collaboration among the Technical Projects, and recommends budget and technical decisions to Board.</a:t>
            </a:r>
            <a:endParaRPr b="0" i="0" sz="1600" u="none" cap="none" strike="noStrike">
              <a:solidFill>
                <a:srgbClr val="000000"/>
              </a:solidFill>
              <a:latin typeface="Open Sans SemiBold"/>
              <a:ea typeface="Open Sans SemiBold"/>
              <a:cs typeface="Open Sans SemiBold"/>
              <a:sym typeface="Open Sans SemiBold"/>
            </a:endParaRPr>
          </a:p>
          <a:p>
            <a:pPr indent="-336550" lvl="0" marL="457200" marR="0" rtl="0" algn="l">
              <a:lnSpc>
                <a:spcPct val="100000"/>
              </a:lnSpc>
              <a:spcBef>
                <a:spcPts val="1300"/>
              </a:spcBef>
              <a:spcAft>
                <a:spcPts val="0"/>
              </a:spcAft>
              <a:buClr>
                <a:schemeClr val="dk1"/>
              </a:buClr>
              <a:buSzPts val="2900"/>
              <a:buFont typeface="Arial"/>
              <a:buChar char="›"/>
            </a:pPr>
            <a:r>
              <a:rPr b="0" i="0" lang="en-US" sz="1600" u="none" cap="none" strike="noStrike">
                <a:solidFill>
                  <a:srgbClr val="000000"/>
                </a:solidFill>
                <a:latin typeface="Open Sans SemiBold"/>
                <a:ea typeface="Open Sans SemiBold"/>
                <a:cs typeface="Open Sans SemiBold"/>
                <a:sym typeface="Open Sans SemiBold"/>
              </a:rPr>
              <a:t>Technical Steering Committees (TSCs) is responsible for technical oversight of each Project. </a:t>
            </a:r>
            <a:endParaRPr b="0" i="0" sz="1600" u="none" cap="none" strike="noStrike">
              <a:solidFill>
                <a:srgbClr val="000000"/>
              </a:solidFill>
              <a:latin typeface="Open Sans SemiBold"/>
              <a:ea typeface="Open Sans SemiBold"/>
              <a:cs typeface="Open Sans SemiBold"/>
              <a:sym typeface="Open Sans SemiBold"/>
            </a:endParaRPr>
          </a:p>
        </p:txBody>
      </p:sp>
      <p:sp>
        <p:nvSpPr>
          <p:cNvPr id="390" name="Google Shape;390;p28"/>
          <p:cNvSpPr txBox="1"/>
          <p:nvPr/>
        </p:nvSpPr>
        <p:spPr>
          <a:xfrm>
            <a:off x="10563219" y="6043774"/>
            <a:ext cx="375715" cy="574463"/>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Community Leadership</a:t>
            </a:r>
            <a:endParaRPr/>
          </a:p>
        </p:txBody>
      </p:sp>
      <p:sp>
        <p:nvSpPr>
          <p:cNvPr id="397" name="Google Shape;397;p29"/>
          <p:cNvSpPr txBox="1"/>
          <p:nvPr/>
        </p:nvSpPr>
        <p:spPr>
          <a:xfrm>
            <a:off x="408025" y="1067975"/>
            <a:ext cx="4954200" cy="2559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400" u="sng">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Rim Tehraoui, BNP Paribas (Board Chair)</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Thierry Chevalier, Airbus</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Remco Fischer, UNEP-FI, Net Zero Asset Owner Alliance Secretariat</a:t>
            </a:r>
            <a:endParaRPr sz="2100"/>
          </a:p>
          <a:p>
            <a:pPr indent="-317500" lvl="0" marL="457200" rtl="0" algn="l">
              <a:lnSpc>
                <a:spcPct val="115000"/>
              </a:lnSpc>
              <a:spcBef>
                <a:spcPts val="0"/>
              </a:spcBef>
              <a:spcAft>
                <a:spcPts val="0"/>
              </a:spcAft>
              <a:buClr>
                <a:srgbClr val="5E5F62"/>
              </a:buClr>
              <a:buSzPts val="1400"/>
              <a:buChar char="●"/>
            </a:pPr>
            <a:r>
              <a:rPr b="1" lang="en-US">
                <a:solidFill>
                  <a:srgbClr val="5E5F62"/>
                </a:solidFill>
              </a:rPr>
              <a:t>Adam Levy</a:t>
            </a:r>
            <a:r>
              <a:rPr b="1" lang="en-US">
                <a:solidFill>
                  <a:srgbClr val="5E5F62"/>
                </a:solidFill>
              </a:rPr>
              <a:t>, KPMG</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Udo Riese, Allianz</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Truman Semans, OS-C Core Team</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Tim Whitehead Goldman Sachs</a:t>
            </a:r>
            <a:endParaRPr b="1">
              <a:solidFill>
                <a:srgbClr val="5E5F62"/>
              </a:solidFill>
            </a:endParaRPr>
          </a:p>
        </p:txBody>
      </p:sp>
      <p:sp>
        <p:nvSpPr>
          <p:cNvPr id="398" name="Google Shape;398;p29"/>
          <p:cNvSpPr txBox="1"/>
          <p:nvPr/>
        </p:nvSpPr>
        <p:spPr>
          <a:xfrm>
            <a:off x="5650125" y="1095975"/>
            <a:ext cx="4945500" cy="1737000"/>
          </a:xfrm>
          <a:prstGeom prst="rect">
            <a:avLst/>
          </a:prstGeom>
          <a:noFill/>
          <a:ln cap="flat" cmpd="sng" w="9525">
            <a:solidFill>
              <a:schemeClr val="accent5"/>
            </a:solidFill>
            <a:prstDash val="solid"/>
            <a:round/>
            <a:headEnd len="sm" w="sm" type="none"/>
            <a:tailEnd len="sm" w="sm" type="none"/>
          </a:ln>
        </p:spPr>
        <p:txBody>
          <a:bodyPr anchorCtr="0" anchor="t" bIns="60925" lIns="121900" spcFirstLastPara="1" rIns="121900" wrap="square" tIns="60925">
            <a:spAutoFit/>
          </a:bodyPr>
          <a:lstStyle/>
          <a:p>
            <a:pPr indent="0" lvl="0" marL="0" marR="0" rtl="0" algn="l">
              <a:lnSpc>
                <a:spcPct val="115000"/>
              </a:lnSpc>
              <a:spcBef>
                <a:spcPts val="0"/>
              </a:spcBef>
              <a:spcAft>
                <a:spcPts val="0"/>
              </a:spcAft>
              <a:buClr>
                <a:srgbClr val="000000"/>
              </a:buClr>
              <a:buSzPts val="1200"/>
              <a:buFont typeface="Arial"/>
              <a:buNone/>
            </a:pPr>
            <a:r>
              <a:t/>
            </a:r>
            <a:endParaRPr b="1" i="0" sz="2300" u="sng" cap="none" strike="noStrike">
              <a:solidFill>
                <a:srgbClr val="5E5F62"/>
              </a:solidFill>
              <a:latin typeface="Arial"/>
              <a:ea typeface="Arial"/>
              <a:cs typeface="Arial"/>
              <a:sym typeface="Arial"/>
            </a:endParaRPr>
          </a:p>
          <a:p>
            <a:pPr indent="-317500" lvl="0" marL="457200" marR="0" rtl="0" algn="l">
              <a:lnSpc>
                <a:spcPct val="115000"/>
              </a:lnSpc>
              <a:spcBef>
                <a:spcPts val="0"/>
              </a:spcBef>
              <a:spcAft>
                <a:spcPts val="0"/>
              </a:spcAft>
              <a:buClr>
                <a:srgbClr val="5E5F62"/>
              </a:buClr>
              <a:buSzPts val="1400"/>
              <a:buFont typeface="Arial"/>
              <a:buChar char="●"/>
            </a:pPr>
            <a:r>
              <a:rPr b="1" i="0" lang="en-US" u="none" cap="none" strike="noStrike">
                <a:solidFill>
                  <a:srgbClr val="5E5F62"/>
                </a:solidFill>
                <a:latin typeface="Arial"/>
                <a:ea typeface="Arial"/>
                <a:cs typeface="Arial"/>
                <a:sym typeface="Arial"/>
              </a:rPr>
              <a:t>Truman Semans, Founder &amp; CEO</a:t>
            </a:r>
            <a:endParaRPr b="1" i="0" u="none" cap="none" strike="noStrike">
              <a:solidFill>
                <a:srgbClr val="5E5F62"/>
              </a:solidFill>
              <a:latin typeface="Arial"/>
              <a:ea typeface="Arial"/>
              <a:cs typeface="Arial"/>
              <a:sym typeface="Arial"/>
            </a:endParaRPr>
          </a:p>
          <a:p>
            <a:pPr indent="-317500" lvl="0" marL="457200" marR="0" rtl="0" algn="l">
              <a:lnSpc>
                <a:spcPct val="115000"/>
              </a:lnSpc>
              <a:spcBef>
                <a:spcPts val="0"/>
              </a:spcBef>
              <a:spcAft>
                <a:spcPts val="0"/>
              </a:spcAft>
              <a:buClr>
                <a:srgbClr val="5E5F62"/>
              </a:buClr>
              <a:buSzPts val="1400"/>
              <a:buFont typeface="Arial"/>
              <a:buChar char="●"/>
            </a:pPr>
            <a:r>
              <a:rPr b="1" i="0" lang="en-US" u="none" cap="none" strike="noStrike">
                <a:solidFill>
                  <a:srgbClr val="5E5F62"/>
                </a:solidFill>
                <a:latin typeface="Arial"/>
                <a:ea typeface="Arial"/>
                <a:cs typeface="Arial"/>
                <a:sym typeface="Arial"/>
              </a:rPr>
              <a:t>Heather Ackenhusen, Technical Program </a:t>
            </a:r>
            <a:endParaRPr b="1" i="0" u="none" cap="none" strike="noStrike">
              <a:solidFill>
                <a:srgbClr val="5E5F62"/>
              </a:solidFill>
              <a:latin typeface="Arial"/>
              <a:ea typeface="Arial"/>
              <a:cs typeface="Arial"/>
              <a:sym typeface="Arial"/>
            </a:endParaRPr>
          </a:p>
          <a:p>
            <a:pPr indent="0" lvl="0" marL="457200" marR="0" rtl="0" algn="l">
              <a:lnSpc>
                <a:spcPct val="115000"/>
              </a:lnSpc>
              <a:spcBef>
                <a:spcPts val="0"/>
              </a:spcBef>
              <a:spcAft>
                <a:spcPts val="0"/>
              </a:spcAft>
              <a:buNone/>
            </a:pPr>
            <a:r>
              <a:rPr b="1" i="0" lang="en-US" u="none" cap="none" strike="noStrike">
                <a:solidFill>
                  <a:srgbClr val="5E5F62"/>
                </a:solidFill>
                <a:latin typeface="Arial"/>
                <a:ea typeface="Arial"/>
                <a:cs typeface="Arial"/>
                <a:sym typeface="Arial"/>
              </a:rPr>
              <a:t>Manager</a:t>
            </a:r>
            <a:endParaRPr b="0" i="0" sz="21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5E5F62"/>
              </a:buClr>
              <a:buSzPts val="1400"/>
              <a:buFont typeface="Arial"/>
              <a:buChar char="●"/>
            </a:pPr>
            <a:r>
              <a:rPr b="1" i="0" lang="en-US" u="none" cap="none" strike="noStrike">
                <a:solidFill>
                  <a:srgbClr val="5E5F62"/>
                </a:solidFill>
                <a:latin typeface="Arial"/>
                <a:ea typeface="Arial"/>
                <a:cs typeface="Arial"/>
                <a:sym typeface="Arial"/>
              </a:rPr>
              <a:t>Michael Tiemann, Project Leader</a:t>
            </a:r>
            <a:endParaRPr b="0" i="0" sz="21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5E5F62"/>
              </a:buClr>
              <a:buSzPts val="1400"/>
              <a:buFont typeface="Arial"/>
              <a:buChar char="●"/>
            </a:pPr>
            <a:r>
              <a:rPr b="1" i="0" lang="en-US" u="none" cap="none" strike="noStrike">
                <a:solidFill>
                  <a:srgbClr val="5E5F62"/>
                </a:solidFill>
                <a:latin typeface="Arial"/>
                <a:ea typeface="Arial"/>
                <a:cs typeface="Arial"/>
                <a:sym typeface="Arial"/>
              </a:rPr>
              <a:t>Ava Houck, Community Manager</a:t>
            </a:r>
            <a:endParaRPr b="0" i="0" sz="2100" u="none" cap="none" strike="noStrike">
              <a:solidFill>
                <a:srgbClr val="000000"/>
              </a:solidFill>
              <a:latin typeface="Arial"/>
              <a:ea typeface="Arial"/>
              <a:cs typeface="Arial"/>
              <a:sym typeface="Arial"/>
            </a:endParaRPr>
          </a:p>
        </p:txBody>
      </p:sp>
      <p:sp>
        <p:nvSpPr>
          <p:cNvPr id="399" name="Google Shape;399;p29"/>
          <p:cNvSpPr txBox="1"/>
          <p:nvPr/>
        </p:nvSpPr>
        <p:spPr>
          <a:xfrm>
            <a:off x="412383" y="1067975"/>
            <a:ext cx="4945500" cy="4155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1"/>
                </a:solidFill>
              </a:rPr>
              <a:t>Governing Board Members</a:t>
            </a:r>
            <a:endParaRPr b="1" sz="1500">
              <a:solidFill>
                <a:schemeClr val="lt1"/>
              </a:solidFill>
            </a:endParaRPr>
          </a:p>
        </p:txBody>
      </p:sp>
      <p:sp>
        <p:nvSpPr>
          <p:cNvPr id="400" name="Google Shape;400;p29"/>
          <p:cNvSpPr txBox="1"/>
          <p:nvPr/>
        </p:nvSpPr>
        <p:spPr>
          <a:xfrm>
            <a:off x="408025" y="3811575"/>
            <a:ext cx="4954200" cy="28074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2400">
              <a:solidFill>
                <a:schemeClr val="dk1"/>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Frances Barney, BNY Mellon</a:t>
            </a:r>
            <a:endParaRPr b="1" sz="2100"/>
          </a:p>
          <a:p>
            <a:pPr indent="-317500" lvl="0" marL="457200" rtl="0" algn="l">
              <a:lnSpc>
                <a:spcPct val="115000"/>
              </a:lnSpc>
              <a:spcBef>
                <a:spcPts val="0"/>
              </a:spcBef>
              <a:spcAft>
                <a:spcPts val="0"/>
              </a:spcAft>
              <a:buClr>
                <a:srgbClr val="5E5F62"/>
              </a:buClr>
              <a:buSzPts val="1400"/>
              <a:buChar char="●"/>
            </a:pPr>
            <a:r>
              <a:rPr b="1" lang="en-US">
                <a:solidFill>
                  <a:srgbClr val="5E5F62"/>
                </a:solidFill>
              </a:rPr>
              <a:t>Xiaochen Zhang, Amazon</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Lisa Eichler, Ortec Finance</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Daniel Godfrey, Federated Hermes</a:t>
            </a:r>
            <a:endParaRPr b="1" sz="2100"/>
          </a:p>
          <a:p>
            <a:pPr indent="-317500" lvl="0" marL="457200" rtl="0" algn="l">
              <a:lnSpc>
                <a:spcPct val="115000"/>
              </a:lnSpc>
              <a:spcBef>
                <a:spcPts val="0"/>
              </a:spcBef>
              <a:spcAft>
                <a:spcPts val="0"/>
              </a:spcAft>
              <a:buClr>
                <a:srgbClr val="5E5F62"/>
              </a:buClr>
              <a:buSzPts val="1400"/>
              <a:buChar char="●"/>
            </a:pPr>
            <a:r>
              <a:rPr b="1" lang="en-US">
                <a:solidFill>
                  <a:srgbClr val="5E5F62"/>
                </a:solidFill>
              </a:rPr>
              <a:t>Richard Harmon, Red Hat</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David Harris, London Stock Exchange Group</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James Salo, S&amp;P Global</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Brandon Sutcliffe, EY</a:t>
            </a:r>
            <a:endParaRPr b="1" sz="2100"/>
          </a:p>
          <a:p>
            <a:pPr indent="-317500" lvl="0" marL="457200" rtl="0" algn="l">
              <a:lnSpc>
                <a:spcPct val="115000"/>
              </a:lnSpc>
              <a:spcBef>
                <a:spcPts val="0"/>
              </a:spcBef>
              <a:spcAft>
                <a:spcPts val="0"/>
              </a:spcAft>
              <a:buClr>
                <a:srgbClr val="5E5F62"/>
              </a:buClr>
              <a:buSzPts val="1400"/>
              <a:buChar char="●"/>
            </a:pPr>
            <a:r>
              <a:rPr b="1" lang="en-US">
                <a:solidFill>
                  <a:srgbClr val="5E5F62"/>
                </a:solidFill>
              </a:rPr>
              <a:t>Nicolas Schifano, Microsoft</a:t>
            </a:r>
            <a:endParaRPr sz="1300"/>
          </a:p>
        </p:txBody>
      </p:sp>
      <p:sp>
        <p:nvSpPr>
          <p:cNvPr id="401" name="Google Shape;401;p29"/>
          <p:cNvSpPr txBox="1"/>
          <p:nvPr/>
        </p:nvSpPr>
        <p:spPr>
          <a:xfrm>
            <a:off x="412383" y="3811575"/>
            <a:ext cx="4945500" cy="4155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1"/>
                </a:solidFill>
              </a:rPr>
              <a:t>Governing Board Observers</a:t>
            </a:r>
            <a:endParaRPr b="1" sz="1500">
              <a:solidFill>
                <a:schemeClr val="lt1"/>
              </a:solidFill>
            </a:endParaRPr>
          </a:p>
        </p:txBody>
      </p:sp>
      <p:sp>
        <p:nvSpPr>
          <p:cNvPr id="402" name="Google Shape;402;p29"/>
          <p:cNvSpPr txBox="1"/>
          <p:nvPr/>
        </p:nvSpPr>
        <p:spPr>
          <a:xfrm>
            <a:off x="5650133" y="1095975"/>
            <a:ext cx="4945500" cy="4155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1"/>
                </a:solidFill>
              </a:rPr>
              <a:t>Core Team</a:t>
            </a:r>
            <a:endParaRPr b="1" sz="1500">
              <a:solidFill>
                <a:schemeClr val="lt1"/>
              </a:solidFill>
            </a:endParaRPr>
          </a:p>
        </p:txBody>
      </p:sp>
      <p:grpSp>
        <p:nvGrpSpPr>
          <p:cNvPr id="403" name="Google Shape;403;p29"/>
          <p:cNvGrpSpPr/>
          <p:nvPr/>
        </p:nvGrpSpPr>
        <p:grpSpPr>
          <a:xfrm>
            <a:off x="5650125" y="3815350"/>
            <a:ext cx="4950858" cy="1816200"/>
            <a:chOff x="5802525" y="3815350"/>
            <a:chExt cx="4950858" cy="1816200"/>
          </a:xfrm>
        </p:grpSpPr>
        <p:sp>
          <p:nvSpPr>
            <p:cNvPr id="404" name="Google Shape;404;p29"/>
            <p:cNvSpPr txBox="1"/>
            <p:nvPr/>
          </p:nvSpPr>
          <p:spPr>
            <a:xfrm>
              <a:off x="5802525" y="3815350"/>
              <a:ext cx="4945500" cy="1816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200"/>
                <a:buFont typeface="Arial"/>
                <a:buNone/>
              </a:pPr>
              <a:r>
                <a:t/>
              </a:r>
              <a:endParaRPr b="1" sz="2400" u="sng">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Vincent Caldeira, Red Hat</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Matthieu Meaux, Airbus</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Robert Moroney, KPMG</a:t>
              </a:r>
              <a:endParaRPr sz="2100"/>
            </a:p>
            <a:p>
              <a:pPr indent="-317500" lvl="0" marL="457200" rtl="0" algn="l">
                <a:lnSpc>
                  <a:spcPct val="115000"/>
                </a:lnSpc>
                <a:spcBef>
                  <a:spcPts val="0"/>
                </a:spcBef>
                <a:spcAft>
                  <a:spcPts val="0"/>
                </a:spcAft>
                <a:buClr>
                  <a:srgbClr val="5E5F62"/>
                </a:buClr>
                <a:buSzPts val="1400"/>
                <a:buChar char="●"/>
              </a:pPr>
              <a:r>
                <a:rPr b="1" lang="en-US">
                  <a:solidFill>
                    <a:srgbClr val="5E5F62"/>
                  </a:solidFill>
                </a:rPr>
                <a:t>Abhishek Narang, Goldman Sachs</a:t>
              </a:r>
              <a:endParaRPr b="1">
                <a:solidFill>
                  <a:srgbClr val="5E5F62"/>
                </a:solidFill>
              </a:endParaRPr>
            </a:p>
            <a:p>
              <a:pPr indent="-317500" lvl="0" marL="457200" rtl="0" algn="l">
                <a:lnSpc>
                  <a:spcPct val="115000"/>
                </a:lnSpc>
                <a:spcBef>
                  <a:spcPts val="0"/>
                </a:spcBef>
                <a:spcAft>
                  <a:spcPts val="0"/>
                </a:spcAft>
                <a:buClr>
                  <a:srgbClr val="5E5F62"/>
                </a:buClr>
                <a:buSzPts val="1400"/>
                <a:buChar char="●"/>
              </a:pPr>
              <a:r>
                <a:rPr b="1" lang="en-US">
                  <a:solidFill>
                    <a:srgbClr val="5E5F62"/>
                  </a:solidFill>
                </a:rPr>
                <a:t>Ludan Stoeckle, BNP Paribas</a:t>
              </a:r>
              <a:endParaRPr b="1">
                <a:solidFill>
                  <a:srgbClr val="5E5F62"/>
                </a:solidFill>
              </a:endParaRPr>
            </a:p>
          </p:txBody>
        </p:sp>
        <p:sp>
          <p:nvSpPr>
            <p:cNvPr id="405" name="Google Shape;405;p29"/>
            <p:cNvSpPr txBox="1"/>
            <p:nvPr/>
          </p:nvSpPr>
          <p:spPr>
            <a:xfrm>
              <a:off x="5807883" y="3815350"/>
              <a:ext cx="4945500" cy="4155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1"/>
                  </a:solidFill>
                </a:rPr>
                <a:t>Technical Advisory Council</a:t>
              </a:r>
              <a:endParaRPr b="1" sz="1500">
                <a:solidFill>
                  <a:schemeClr val="lt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Leadership and Advisors</a:t>
            </a:r>
            <a:endParaRPr/>
          </a:p>
        </p:txBody>
      </p:sp>
      <p:grpSp>
        <p:nvGrpSpPr>
          <p:cNvPr id="412" name="Google Shape;412;p30"/>
          <p:cNvGrpSpPr/>
          <p:nvPr/>
        </p:nvGrpSpPr>
        <p:grpSpPr>
          <a:xfrm>
            <a:off x="521917" y="1475325"/>
            <a:ext cx="3323191" cy="5279400"/>
            <a:chOff x="445700" y="1094325"/>
            <a:chExt cx="3778500" cy="5279400"/>
          </a:xfrm>
        </p:grpSpPr>
        <p:sp>
          <p:nvSpPr>
            <p:cNvPr id="413" name="Google Shape;413;p30"/>
            <p:cNvSpPr txBox="1"/>
            <p:nvPr/>
          </p:nvSpPr>
          <p:spPr>
            <a:xfrm>
              <a:off x="463247" y="1094325"/>
              <a:ext cx="3760800" cy="5279400"/>
            </a:xfrm>
            <a:prstGeom prst="rect">
              <a:avLst/>
            </a:prstGeom>
            <a:noFill/>
            <a:ln cap="flat" cmpd="sng" w="9525">
              <a:solidFill>
                <a:schemeClr val="accent5"/>
              </a:solidFill>
              <a:prstDash val="solid"/>
              <a:round/>
              <a:headEnd len="sm" w="sm" type="none"/>
              <a:tailEnd len="sm" w="sm" type="none"/>
            </a:ln>
          </p:spPr>
          <p:txBody>
            <a:bodyPr anchorCtr="0" anchor="t" bIns="60925" lIns="121900" spcFirstLastPara="1" rIns="121900" wrap="square" tIns="60925">
              <a:spAutoFit/>
            </a:bodyPr>
            <a:lstStyle/>
            <a:p>
              <a:pPr indent="0" lvl="0" marL="0" marR="0" rtl="0" algn="l">
                <a:lnSpc>
                  <a:spcPct val="115000"/>
                </a:lnSpc>
                <a:spcBef>
                  <a:spcPts val="0"/>
                </a:spcBef>
                <a:spcAft>
                  <a:spcPts val="0"/>
                </a:spcAft>
                <a:buClr>
                  <a:srgbClr val="000000"/>
                </a:buClr>
                <a:buSzPts val="1200"/>
                <a:buFont typeface="Arial"/>
                <a:buNone/>
              </a:pPr>
              <a:r>
                <a:t/>
              </a:r>
              <a:endParaRPr b="1" i="0" sz="2800" cap="none" strike="noStrike">
                <a:solidFill>
                  <a:schemeClr val="accen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t/>
              </a:r>
              <a:endParaRPr b="1" sz="500">
                <a:solidFill>
                  <a:schemeClr val="accen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rPr b="1" i="0" lang="en-US" sz="1300" u="sng" cap="none" strike="noStrike">
                  <a:solidFill>
                    <a:srgbClr val="5E5F62"/>
                  </a:solidFill>
                  <a:latin typeface="Arial"/>
                  <a:ea typeface="Arial"/>
                  <a:cs typeface="Arial"/>
                  <a:sym typeface="Arial"/>
                </a:rPr>
                <a:t>Architecture/Infrastructure</a:t>
              </a:r>
              <a:endParaRPr b="1" i="0" sz="1300" u="sng" cap="none" strike="noStrike">
                <a:solidFill>
                  <a:srgbClr val="5E5F62"/>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i="0" lang="en-US" sz="1300" u="none" cap="none" strike="noStrike">
                  <a:solidFill>
                    <a:srgbClr val="5E5F62"/>
                  </a:solidFill>
                  <a:latin typeface="Arial"/>
                  <a:ea typeface="Arial"/>
                  <a:cs typeface="Arial"/>
                  <a:sym typeface="Arial"/>
                </a:rPr>
                <a:t>Vincent Caldeira, Red Hat</a:t>
              </a:r>
              <a:endParaRPr b="0" i="0" sz="20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lang="en-US" sz="1300">
                  <a:solidFill>
                    <a:srgbClr val="5E5F62"/>
                  </a:solidFill>
                </a:rPr>
                <a:t>Erik Erlandson</a:t>
              </a:r>
              <a:r>
                <a:rPr b="1" i="0" lang="en-US" sz="1300" u="none" cap="none" strike="noStrike">
                  <a:solidFill>
                    <a:srgbClr val="5E5F62"/>
                  </a:solidFill>
                  <a:latin typeface="Arial"/>
                  <a:ea typeface="Arial"/>
                  <a:cs typeface="Arial"/>
                  <a:sym typeface="Arial"/>
                </a:rPr>
                <a:t>, Red Hat</a:t>
              </a:r>
              <a:endParaRPr b="0" i="0" sz="20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i="0" lang="en-US" sz="1300" u="none" cap="none" strike="noStrike">
                  <a:solidFill>
                    <a:srgbClr val="5E5F62"/>
                  </a:solidFill>
                  <a:latin typeface="Arial"/>
                  <a:ea typeface="Arial"/>
                  <a:cs typeface="Arial"/>
                  <a:sym typeface="Arial"/>
                </a:rPr>
                <a:t>Madhu Bussa, AWS</a:t>
              </a:r>
              <a:endParaRPr b="0" i="0" sz="2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1" i="0" sz="1300" u="none" cap="none" strike="noStrike">
                <a:solidFill>
                  <a:srgbClr val="5E5F6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1" i="0" lang="en-US" sz="1300" u="sng" cap="none" strike="noStrike">
                  <a:solidFill>
                    <a:srgbClr val="5E5F62"/>
                  </a:solidFill>
                  <a:latin typeface="Arial"/>
                  <a:ea typeface="Arial"/>
                  <a:cs typeface="Arial"/>
                  <a:sym typeface="Arial"/>
                </a:rPr>
                <a:t>Data Management</a:t>
              </a:r>
              <a:endParaRPr b="1" i="0" sz="1300" u="sng" cap="none" strike="noStrike">
                <a:solidFill>
                  <a:srgbClr val="5E5F62"/>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i="0" lang="en-US" sz="1300" u="none" cap="none" strike="noStrike">
                  <a:solidFill>
                    <a:srgbClr val="5E5F62"/>
                  </a:solidFill>
                  <a:latin typeface="Arial"/>
                  <a:ea typeface="Arial"/>
                  <a:cs typeface="Arial"/>
                  <a:sym typeface="Arial"/>
                </a:rPr>
                <a:t>Thomas Kirchherr, IDS GmbH</a:t>
              </a:r>
              <a:endParaRPr b="0" i="0" sz="2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1" i="0" sz="1300" u="none" cap="none" strike="noStrike">
                <a:solidFill>
                  <a:srgbClr val="5E5F6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1" i="0" lang="en-US" sz="1300" u="sng" cap="none" strike="noStrike">
                  <a:solidFill>
                    <a:srgbClr val="5E5F62"/>
                  </a:solidFill>
                  <a:latin typeface="Arial"/>
                  <a:ea typeface="Arial"/>
                  <a:cs typeface="Arial"/>
                  <a:sym typeface="Arial"/>
                </a:rPr>
                <a:t>Data Governance:</a:t>
              </a:r>
              <a:endParaRPr b="1" i="0" sz="1300" u="sng" cap="none" strike="noStrike">
                <a:solidFill>
                  <a:srgbClr val="5E5F62"/>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lang="en-US" sz="1300">
                  <a:solidFill>
                    <a:srgbClr val="5E5F62"/>
                  </a:solidFill>
                </a:rPr>
                <a:t>Heather Ackenhusen, OS-C</a:t>
              </a:r>
              <a:endParaRPr b="1" i="0" sz="1300" u="none" cap="none" strike="noStrike">
                <a:solidFill>
                  <a:srgbClr val="5E5F6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1" i="0" sz="1300" u="none" cap="none" strike="noStrike">
                <a:solidFill>
                  <a:srgbClr val="5E5F62"/>
                </a:solidFill>
                <a:latin typeface="Arial"/>
                <a:ea typeface="Arial"/>
                <a:cs typeface="Arial"/>
                <a:sym typeface="Arial"/>
              </a:endParaRPr>
            </a:p>
            <a:p>
              <a:pPr indent="0" lvl="0" marL="0" rtl="0" algn="l">
                <a:lnSpc>
                  <a:spcPct val="115000"/>
                </a:lnSpc>
                <a:spcBef>
                  <a:spcPts val="0"/>
                </a:spcBef>
                <a:spcAft>
                  <a:spcPts val="0"/>
                </a:spcAft>
                <a:buClr>
                  <a:srgbClr val="000000"/>
                </a:buClr>
                <a:buSzPts val="1200"/>
                <a:buFont typeface="Arial"/>
                <a:buNone/>
              </a:pPr>
              <a:r>
                <a:rPr b="1" lang="en-US" sz="1300" u="sng">
                  <a:solidFill>
                    <a:srgbClr val="5E5F62"/>
                  </a:solidFill>
                </a:rPr>
                <a:t>Data Extraction &amp; Natural Language Processing: (NLP)</a:t>
              </a:r>
              <a:endParaRPr b="1" sz="1300" u="sng">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Lea Deleris, BNP Paribas </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Jeremy Goh, BNP Paribas</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Christian Meyndt, IDS GmbH</a:t>
              </a:r>
              <a:endParaRPr b="1" sz="1300">
                <a:solidFill>
                  <a:srgbClr val="5E5F62"/>
                </a:solidFill>
              </a:endParaRPr>
            </a:p>
            <a:p>
              <a:pPr indent="-266700" lvl="0" marL="342900" rtl="0" algn="l">
                <a:lnSpc>
                  <a:spcPct val="115000"/>
                </a:lnSpc>
                <a:spcBef>
                  <a:spcPts val="0"/>
                </a:spcBef>
                <a:spcAft>
                  <a:spcPts val="0"/>
                </a:spcAft>
                <a:buClr>
                  <a:srgbClr val="000000"/>
                </a:buClr>
                <a:buSzPts val="1200"/>
                <a:buFont typeface="Arial"/>
                <a:buNone/>
              </a:pPr>
              <a:r>
                <a:t/>
              </a:r>
              <a:endParaRPr sz="1300">
                <a:solidFill>
                  <a:srgbClr val="5E5F62"/>
                </a:solidFill>
              </a:endParaRPr>
            </a:p>
            <a:p>
              <a:pPr indent="0" lvl="0" marL="0" rtl="0" algn="l">
                <a:lnSpc>
                  <a:spcPct val="115000"/>
                </a:lnSpc>
                <a:spcBef>
                  <a:spcPts val="0"/>
                </a:spcBef>
                <a:spcAft>
                  <a:spcPts val="0"/>
                </a:spcAft>
                <a:buClr>
                  <a:srgbClr val="000000"/>
                </a:buClr>
                <a:buSzPts val="1200"/>
                <a:buFont typeface="Arial"/>
                <a:buNone/>
              </a:pPr>
              <a:r>
                <a:rPr b="1" lang="en-US" sz="1300" u="sng">
                  <a:solidFill>
                    <a:srgbClr val="5E5F62"/>
                  </a:solidFill>
                </a:rPr>
                <a:t>Entity Matching:</a:t>
              </a:r>
              <a:endParaRPr b="1" sz="1300" u="sng">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Tu Schmucker, Allianz</a:t>
              </a:r>
              <a:endParaRPr sz="2000"/>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Ludan Stoeckle, BNP Paribas</a:t>
              </a:r>
              <a:endParaRPr b="1" sz="1300">
                <a:solidFill>
                  <a:srgbClr val="5E5F62"/>
                </a:solidFill>
              </a:endParaRPr>
            </a:p>
          </p:txBody>
        </p:sp>
        <p:sp>
          <p:nvSpPr>
            <p:cNvPr id="414" name="Google Shape;414;p30"/>
            <p:cNvSpPr txBox="1"/>
            <p:nvPr/>
          </p:nvSpPr>
          <p:spPr>
            <a:xfrm>
              <a:off x="445700" y="1094325"/>
              <a:ext cx="3778500" cy="415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605D5D"/>
                  </a:solidFill>
                </a:rPr>
                <a:t>Data Commons</a:t>
              </a:r>
              <a:endParaRPr b="1" sz="1500">
                <a:solidFill>
                  <a:srgbClr val="605D5D"/>
                </a:solidFill>
              </a:endParaRPr>
            </a:p>
          </p:txBody>
        </p:sp>
        <p:sp>
          <p:nvSpPr>
            <p:cNvPr id="415" name="Google Shape;415;p30"/>
            <p:cNvSpPr txBox="1"/>
            <p:nvPr/>
          </p:nvSpPr>
          <p:spPr>
            <a:xfrm>
              <a:off x="513950" y="1654275"/>
              <a:ext cx="34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grpSp>
        <p:nvGrpSpPr>
          <p:cNvPr id="416" name="Google Shape;416;p30"/>
          <p:cNvGrpSpPr/>
          <p:nvPr/>
        </p:nvGrpSpPr>
        <p:grpSpPr>
          <a:xfrm>
            <a:off x="4579343" y="1475325"/>
            <a:ext cx="3323047" cy="1793850"/>
            <a:chOff x="4164672" y="1094325"/>
            <a:chExt cx="4101008" cy="1793850"/>
          </a:xfrm>
        </p:grpSpPr>
        <p:sp>
          <p:nvSpPr>
            <p:cNvPr id="417" name="Google Shape;417;p30"/>
            <p:cNvSpPr txBox="1"/>
            <p:nvPr/>
          </p:nvSpPr>
          <p:spPr>
            <a:xfrm>
              <a:off x="4164680" y="1104975"/>
              <a:ext cx="4101000" cy="1783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a:p>
              <a:pPr indent="0" lvl="0" marL="0" rtl="0" algn="l">
                <a:lnSpc>
                  <a:spcPct val="115000"/>
                </a:lnSpc>
                <a:spcBef>
                  <a:spcPts val="0"/>
                </a:spcBef>
                <a:spcAft>
                  <a:spcPts val="0"/>
                </a:spcAft>
                <a:buNone/>
              </a:pPr>
              <a:r>
                <a:t/>
              </a:r>
              <a:endParaRPr sz="1800"/>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Leyla Javadova, Allianz</a:t>
              </a:r>
              <a:endParaRPr sz="2000"/>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Roland Oehen-Kanzow</a:t>
              </a:r>
              <a:r>
                <a:rPr b="1" lang="en-US" sz="1300">
                  <a:solidFill>
                    <a:srgbClr val="5E5F62"/>
                  </a:solidFill>
                </a:rPr>
                <a:t>, Metafinanz</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Franz Croonenbrock, Metafinanz</a:t>
              </a:r>
              <a:endParaRPr b="1" sz="1300">
                <a:solidFill>
                  <a:srgbClr val="5E5F62"/>
                </a:solidFill>
              </a:endParaRPr>
            </a:p>
          </p:txBody>
        </p:sp>
        <p:sp>
          <p:nvSpPr>
            <p:cNvPr id="418" name="Google Shape;418;p30"/>
            <p:cNvSpPr txBox="1"/>
            <p:nvPr/>
          </p:nvSpPr>
          <p:spPr>
            <a:xfrm>
              <a:off x="4164672" y="1094325"/>
              <a:ext cx="4101000" cy="646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605D5D"/>
                  </a:solidFill>
                </a:rPr>
                <a:t>Implied Temperature Rise Alignment Tool</a:t>
              </a:r>
              <a:endParaRPr b="1" sz="1500">
                <a:solidFill>
                  <a:srgbClr val="605D5D"/>
                </a:solidFill>
              </a:endParaRPr>
            </a:p>
          </p:txBody>
        </p:sp>
      </p:grpSp>
      <p:grpSp>
        <p:nvGrpSpPr>
          <p:cNvPr id="419" name="Google Shape;419;p30"/>
          <p:cNvGrpSpPr/>
          <p:nvPr/>
        </p:nvGrpSpPr>
        <p:grpSpPr>
          <a:xfrm>
            <a:off x="4579348" y="3756600"/>
            <a:ext cx="3323042" cy="1039800"/>
            <a:chOff x="4442259" y="2941700"/>
            <a:chExt cx="4101003" cy="1039800"/>
          </a:xfrm>
        </p:grpSpPr>
        <p:sp>
          <p:nvSpPr>
            <p:cNvPr id="420" name="Google Shape;420;p30"/>
            <p:cNvSpPr txBox="1"/>
            <p:nvPr/>
          </p:nvSpPr>
          <p:spPr>
            <a:xfrm>
              <a:off x="4442261" y="2941700"/>
              <a:ext cx="4101000" cy="1039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400" u="sng">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Matt Sandoe, BNP Paribas</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Joe Moorehouse, BNP Paribas</a:t>
              </a:r>
              <a:endParaRPr b="1" sz="1300">
                <a:solidFill>
                  <a:srgbClr val="5E5F62"/>
                </a:solidFill>
              </a:endParaRPr>
            </a:p>
          </p:txBody>
        </p:sp>
        <p:sp>
          <p:nvSpPr>
            <p:cNvPr id="421" name="Google Shape;421;p30"/>
            <p:cNvSpPr txBox="1"/>
            <p:nvPr/>
          </p:nvSpPr>
          <p:spPr>
            <a:xfrm>
              <a:off x="4442259" y="2941700"/>
              <a:ext cx="4101000" cy="415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605D5D"/>
                  </a:solidFill>
                </a:rPr>
                <a:t>Physical Risk</a:t>
              </a:r>
              <a:r>
                <a:rPr b="1" lang="en-US" sz="1500">
                  <a:solidFill>
                    <a:srgbClr val="605D5D"/>
                  </a:solidFill>
                </a:rPr>
                <a:t> Tool</a:t>
              </a:r>
              <a:endParaRPr b="1" sz="1500">
                <a:solidFill>
                  <a:srgbClr val="605D5D"/>
                </a:solidFill>
              </a:endParaRPr>
            </a:p>
          </p:txBody>
        </p:sp>
      </p:grpSp>
      <p:grpSp>
        <p:nvGrpSpPr>
          <p:cNvPr id="422" name="Google Shape;422;p30"/>
          <p:cNvGrpSpPr/>
          <p:nvPr/>
        </p:nvGrpSpPr>
        <p:grpSpPr>
          <a:xfrm>
            <a:off x="8470175" y="3756600"/>
            <a:ext cx="3323047" cy="968700"/>
            <a:chOff x="4688460" y="1515975"/>
            <a:chExt cx="4101008" cy="968700"/>
          </a:xfrm>
        </p:grpSpPr>
        <p:sp>
          <p:nvSpPr>
            <p:cNvPr id="423" name="Google Shape;423;p30"/>
            <p:cNvSpPr txBox="1"/>
            <p:nvPr/>
          </p:nvSpPr>
          <p:spPr>
            <a:xfrm>
              <a:off x="4688468" y="1931475"/>
              <a:ext cx="4101000" cy="553200"/>
            </a:xfrm>
            <a:prstGeom prst="rect">
              <a:avLst/>
            </a:prstGeom>
            <a:noFill/>
            <a:ln cap="flat" cmpd="sng" w="9525">
              <a:solidFill>
                <a:schemeClr val="accent5"/>
              </a:solidFill>
              <a:prstDash val="solid"/>
              <a:round/>
              <a:headEnd len="sm" w="sm" type="none"/>
              <a:tailEnd len="sm" w="sm" type="none"/>
            </a:ln>
          </p:spPr>
          <p:txBody>
            <a:bodyPr anchorCtr="0" anchor="t" bIns="60925" lIns="121900" spcFirstLastPara="1" rIns="121900" wrap="square" tIns="60925">
              <a:spAutoFit/>
            </a:bodyPr>
            <a:lstStyle/>
            <a:p>
              <a:pPr indent="-311150" lvl="0" marL="457200" marR="0" rtl="0" algn="l">
                <a:lnSpc>
                  <a:spcPct val="115000"/>
                </a:lnSpc>
                <a:spcBef>
                  <a:spcPts val="0"/>
                </a:spcBef>
                <a:spcAft>
                  <a:spcPts val="0"/>
                </a:spcAft>
                <a:buClr>
                  <a:srgbClr val="5E5F62"/>
                </a:buClr>
                <a:buSzPts val="1300"/>
                <a:buFont typeface="Arial"/>
                <a:buChar char="●"/>
              </a:pPr>
              <a:r>
                <a:rPr b="1" i="0" lang="en-US" sz="1300" u="none" cap="none" strike="noStrike">
                  <a:solidFill>
                    <a:srgbClr val="5E5F62"/>
                  </a:solidFill>
                  <a:latin typeface="Arial"/>
                  <a:ea typeface="Arial"/>
                  <a:cs typeface="Arial"/>
                  <a:sym typeface="Arial"/>
                </a:rPr>
                <a:t>Ana Pinheiro Privette. Amazon</a:t>
              </a:r>
              <a:endParaRPr b="0" i="0" sz="20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5E5F62"/>
                </a:buClr>
                <a:buSzPts val="1300"/>
                <a:buFont typeface="Arial"/>
                <a:buChar char="●"/>
              </a:pPr>
              <a:r>
                <a:rPr b="1" i="0" lang="en-US" sz="1300" u="none" cap="none" strike="noStrike">
                  <a:solidFill>
                    <a:srgbClr val="5E5F62"/>
                  </a:solidFill>
                  <a:latin typeface="Arial"/>
                  <a:ea typeface="Arial"/>
                  <a:cs typeface="Arial"/>
                  <a:sym typeface="Arial"/>
                </a:rPr>
                <a:t>Amy Luers, Microsoft</a:t>
              </a:r>
              <a:endParaRPr b="0" i="0" sz="2000" u="none" cap="none" strike="noStrike">
                <a:solidFill>
                  <a:srgbClr val="000000"/>
                </a:solidFill>
                <a:latin typeface="Arial"/>
                <a:ea typeface="Arial"/>
                <a:cs typeface="Arial"/>
                <a:sym typeface="Arial"/>
              </a:endParaRPr>
            </a:p>
          </p:txBody>
        </p:sp>
        <p:sp>
          <p:nvSpPr>
            <p:cNvPr id="424" name="Google Shape;424;p30"/>
            <p:cNvSpPr txBox="1"/>
            <p:nvPr/>
          </p:nvSpPr>
          <p:spPr>
            <a:xfrm>
              <a:off x="4688460" y="1515975"/>
              <a:ext cx="4101000" cy="415500"/>
            </a:xfrm>
            <a:prstGeom prst="rect">
              <a:avLst/>
            </a:prstGeom>
            <a:solidFill>
              <a:srgbClr val="B55B4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2"/>
                  </a:solidFill>
                </a:rPr>
                <a:t>Scientific Advisory Council</a:t>
              </a:r>
              <a:endParaRPr b="1" sz="1500">
                <a:solidFill>
                  <a:schemeClr val="lt2"/>
                </a:solidFill>
              </a:endParaRPr>
            </a:p>
          </p:txBody>
        </p:sp>
      </p:grpSp>
      <p:grpSp>
        <p:nvGrpSpPr>
          <p:cNvPr id="425" name="Google Shape;425;p30"/>
          <p:cNvGrpSpPr/>
          <p:nvPr/>
        </p:nvGrpSpPr>
        <p:grpSpPr>
          <a:xfrm>
            <a:off x="8470314" y="1475325"/>
            <a:ext cx="3322887" cy="1924800"/>
            <a:chOff x="5646225" y="3428625"/>
            <a:chExt cx="4945508" cy="1924800"/>
          </a:xfrm>
        </p:grpSpPr>
        <p:sp>
          <p:nvSpPr>
            <p:cNvPr id="426" name="Google Shape;426;p30"/>
            <p:cNvSpPr txBox="1"/>
            <p:nvPr/>
          </p:nvSpPr>
          <p:spPr>
            <a:xfrm>
              <a:off x="5646225" y="3428625"/>
              <a:ext cx="4945500" cy="1924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200"/>
                <a:buFont typeface="Arial"/>
                <a:buNone/>
              </a:pPr>
              <a:r>
                <a:t/>
              </a:r>
              <a:endParaRPr b="1" sz="2200" u="sng">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Monique Barbut</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Lionel Johnson</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Bob Litterman</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Ria Persad</a:t>
              </a:r>
              <a:endParaRPr sz="2000"/>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Deborah Spalding</a:t>
              </a:r>
              <a:endParaRPr sz="2000"/>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Jim Whitehurst</a:t>
              </a:r>
              <a:endParaRPr sz="1200"/>
            </a:p>
          </p:txBody>
        </p:sp>
        <p:sp>
          <p:nvSpPr>
            <p:cNvPr id="427" name="Google Shape;427;p30"/>
            <p:cNvSpPr txBox="1"/>
            <p:nvPr/>
          </p:nvSpPr>
          <p:spPr>
            <a:xfrm>
              <a:off x="5646233" y="3428625"/>
              <a:ext cx="4945500" cy="415500"/>
            </a:xfrm>
            <a:prstGeom prst="rect">
              <a:avLst/>
            </a:prstGeom>
            <a:solidFill>
              <a:srgbClr val="B55B4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chemeClr val="lt2"/>
                  </a:solidFill>
                </a:rPr>
                <a:t>Senior Advisors</a:t>
              </a:r>
              <a:endParaRPr b="1" sz="1500">
                <a:solidFill>
                  <a:schemeClr val="lt2"/>
                </a:solidFill>
              </a:endParaRPr>
            </a:p>
          </p:txBody>
        </p:sp>
      </p:grpSp>
      <p:grpSp>
        <p:nvGrpSpPr>
          <p:cNvPr id="428" name="Google Shape;428;p30"/>
          <p:cNvGrpSpPr/>
          <p:nvPr/>
        </p:nvGrpSpPr>
        <p:grpSpPr>
          <a:xfrm>
            <a:off x="4579348" y="5259525"/>
            <a:ext cx="3323042" cy="1039800"/>
            <a:chOff x="4442259" y="2713100"/>
            <a:chExt cx="4101003" cy="1039800"/>
          </a:xfrm>
        </p:grpSpPr>
        <p:sp>
          <p:nvSpPr>
            <p:cNvPr id="429" name="Google Shape;429;p30"/>
            <p:cNvSpPr txBox="1"/>
            <p:nvPr/>
          </p:nvSpPr>
          <p:spPr>
            <a:xfrm>
              <a:off x="4442261" y="2713100"/>
              <a:ext cx="4101000" cy="1039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400" u="sng">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Thierry Chevalier, Airbus</a:t>
              </a:r>
              <a:endParaRPr b="1" sz="1300">
                <a:solidFill>
                  <a:srgbClr val="5E5F62"/>
                </a:solidFill>
              </a:endParaRPr>
            </a:p>
            <a:p>
              <a:pPr indent="-311150" lvl="0" marL="457200" rtl="0" algn="l">
                <a:lnSpc>
                  <a:spcPct val="115000"/>
                </a:lnSpc>
                <a:spcBef>
                  <a:spcPts val="0"/>
                </a:spcBef>
                <a:spcAft>
                  <a:spcPts val="0"/>
                </a:spcAft>
                <a:buClr>
                  <a:srgbClr val="5E5F62"/>
                </a:buClr>
                <a:buSzPts val="1300"/>
                <a:buChar char="●"/>
              </a:pPr>
              <a:r>
                <a:rPr b="1" lang="en-US" sz="1300">
                  <a:solidFill>
                    <a:srgbClr val="5E5F62"/>
                  </a:solidFill>
                </a:rPr>
                <a:t>Matthieu</a:t>
              </a:r>
              <a:r>
                <a:rPr b="1" lang="en-US" sz="1300">
                  <a:solidFill>
                    <a:srgbClr val="5E5F62"/>
                  </a:solidFill>
                </a:rPr>
                <a:t> Meaux, Airbus</a:t>
              </a:r>
              <a:endParaRPr b="1" sz="1300">
                <a:solidFill>
                  <a:srgbClr val="5E5F62"/>
                </a:solidFill>
              </a:endParaRPr>
            </a:p>
          </p:txBody>
        </p:sp>
        <p:sp>
          <p:nvSpPr>
            <p:cNvPr id="430" name="Google Shape;430;p30"/>
            <p:cNvSpPr txBox="1"/>
            <p:nvPr/>
          </p:nvSpPr>
          <p:spPr>
            <a:xfrm>
              <a:off x="4442259" y="2713100"/>
              <a:ext cx="4101000" cy="415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605D5D"/>
                  </a:solidFill>
                </a:rPr>
                <a:t>Transition Risk</a:t>
              </a:r>
              <a:endParaRPr b="1" sz="1500">
                <a:solidFill>
                  <a:srgbClr val="605D5D"/>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ph type="ctrTitle"/>
          </p:nvPr>
        </p:nvSpPr>
        <p:spPr>
          <a:xfrm>
            <a:off x="838200" y="969975"/>
            <a:ext cx="59958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Member Contributions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a:t>
            </a:r>
            <a:endParaRPr/>
          </a:p>
        </p:txBody>
      </p:sp>
      <p:sp>
        <p:nvSpPr>
          <p:cNvPr id="442" name="Google Shape;442;p32"/>
          <p:cNvSpPr txBox="1"/>
          <p:nvPr/>
        </p:nvSpPr>
        <p:spPr>
          <a:xfrm>
            <a:off x="322775" y="1172175"/>
            <a:ext cx="11611800" cy="332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en-US" sz="2000"/>
              <a:t>Aside from membership fees and participation in project governance, there are no contractually required commitments for members.  </a:t>
            </a:r>
            <a:endParaRPr sz="2000"/>
          </a:p>
          <a:p>
            <a:pPr indent="-355600" lvl="0" marL="457200" rtl="0" algn="l">
              <a:lnSpc>
                <a:spcPct val="115000"/>
              </a:lnSpc>
              <a:spcBef>
                <a:spcPts val="0"/>
              </a:spcBef>
              <a:spcAft>
                <a:spcPts val="0"/>
              </a:spcAft>
              <a:buSzPts val="2000"/>
              <a:buChar char="●"/>
            </a:pPr>
            <a:r>
              <a:rPr lang="en-US" sz="2000"/>
              <a:t>The Community of members expects that all members will contribute intellectual property and substantial effort from technical and project management</a:t>
            </a:r>
            <a:endParaRPr sz="2000"/>
          </a:p>
          <a:p>
            <a:pPr indent="-355600" lvl="1" marL="914400" rtl="0" algn="l">
              <a:lnSpc>
                <a:spcPct val="115000"/>
              </a:lnSpc>
              <a:spcBef>
                <a:spcPts val="0"/>
              </a:spcBef>
              <a:spcAft>
                <a:spcPts val="0"/>
              </a:spcAft>
              <a:buSzPts val="2000"/>
              <a:buChar char="○"/>
            </a:pPr>
            <a:r>
              <a:rPr lang="en-US" sz="2000"/>
              <a:t>Areas of expected contribution:</a:t>
            </a:r>
            <a:endParaRPr sz="2000"/>
          </a:p>
          <a:p>
            <a:pPr indent="-355600" lvl="2" marL="1371600" rtl="0" algn="l">
              <a:lnSpc>
                <a:spcPct val="115000"/>
              </a:lnSpc>
              <a:spcBef>
                <a:spcPts val="0"/>
              </a:spcBef>
              <a:spcAft>
                <a:spcPts val="0"/>
              </a:spcAft>
              <a:buSzPts val="2000"/>
              <a:buChar char="■"/>
            </a:pPr>
            <a:r>
              <a:rPr lang="en-US" sz="2000"/>
              <a:t>Platform organization and development workstreams and tasks aligning with member priorities</a:t>
            </a:r>
            <a:endParaRPr sz="2000"/>
          </a:p>
          <a:p>
            <a:pPr indent="-355600" lvl="2" marL="1371600" rtl="0" algn="l">
              <a:lnSpc>
                <a:spcPct val="115000"/>
              </a:lnSpc>
              <a:spcBef>
                <a:spcPts val="0"/>
              </a:spcBef>
              <a:spcAft>
                <a:spcPts val="0"/>
              </a:spcAft>
              <a:buSzPts val="2000"/>
              <a:buChar char="■"/>
            </a:pPr>
            <a:r>
              <a:rPr lang="en-US" sz="2000"/>
              <a:t>Marketing and PR to increase of the influence and member base of the project</a:t>
            </a:r>
            <a:endParaRPr sz="2000"/>
          </a:p>
          <a:p>
            <a:pPr indent="-355600" lvl="0" marL="457200" rtl="0" algn="l">
              <a:lnSpc>
                <a:spcPct val="115000"/>
              </a:lnSpc>
              <a:spcBef>
                <a:spcPts val="0"/>
              </a:spcBef>
              <a:spcAft>
                <a:spcPts val="0"/>
              </a:spcAft>
              <a:buSzPts val="2000"/>
              <a:buChar char="●"/>
            </a:pPr>
            <a:r>
              <a:rPr lang="en-US" sz="2000"/>
              <a:t>There is no one-size-fits-all, and members' contributions naturally will evolve over time.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3"/>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 Intellectual Property</a:t>
            </a:r>
            <a:endParaRPr/>
          </a:p>
        </p:txBody>
      </p:sp>
      <p:sp>
        <p:nvSpPr>
          <p:cNvPr id="449" name="Google Shape;449;p33"/>
          <p:cNvSpPr txBox="1"/>
          <p:nvPr/>
        </p:nvSpPr>
        <p:spPr>
          <a:xfrm>
            <a:off x="322775" y="1172175"/>
            <a:ext cx="11611800" cy="4094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Members are expected to contribute on an open source basis the code that their technical staff write as part of OS-Climate projects and workstreams.</a:t>
            </a:r>
            <a:endParaRPr sz="2000"/>
          </a:p>
          <a:p>
            <a:pPr indent="-330200" lvl="1" marL="914400" rtl="0" algn="l">
              <a:lnSpc>
                <a:spcPct val="115000"/>
              </a:lnSpc>
              <a:spcBef>
                <a:spcPts val="0"/>
              </a:spcBef>
              <a:spcAft>
                <a:spcPts val="0"/>
              </a:spcAft>
              <a:buSzPts val="1600"/>
              <a:buChar char="○"/>
            </a:pPr>
            <a:r>
              <a:rPr lang="en-US" sz="2000"/>
              <a:t>The Linux Foundation can provide resources to support members for readiness to engage in open source projects, such as the formation of open sources offices, education of in-house counsel on legal issues related to open source and of members’ IT organizations on security and related considerations. </a:t>
            </a:r>
            <a:endParaRPr sz="2000"/>
          </a:p>
          <a:p>
            <a:pPr indent="-330200" lvl="0" marL="457200" rtl="0" algn="l">
              <a:lnSpc>
                <a:spcPct val="115000"/>
              </a:lnSpc>
              <a:spcBef>
                <a:spcPts val="0"/>
              </a:spcBef>
              <a:spcAft>
                <a:spcPts val="0"/>
              </a:spcAft>
              <a:buSzPts val="1600"/>
              <a:buChar char="●"/>
            </a:pPr>
            <a:r>
              <a:rPr lang="en-US" sz="2000"/>
              <a:t>Members are encouraged to contribute existing code and data assets to the community, either for existing projects and workstreams or, in the case of large scale contributions, as a new technical project of OS-Climate (</a:t>
            </a:r>
            <a:r>
              <a:rPr lang="en-US" sz="2000"/>
              <a:t>s</a:t>
            </a:r>
            <a:r>
              <a:rPr lang="en-US" sz="2000"/>
              <a:t>ubject to agreement of the Technical Advisory Council and Governing Board</a:t>
            </a:r>
            <a:r>
              <a:rPr lang="en-US" sz="2000"/>
              <a:t>).</a:t>
            </a:r>
            <a:r>
              <a:rPr lang="en-US" sz="2000"/>
              <a:t>  </a:t>
            </a:r>
            <a:endParaRPr sz="2000"/>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4"/>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 Technical Contributions</a:t>
            </a:r>
            <a:endParaRPr/>
          </a:p>
        </p:txBody>
      </p:sp>
      <p:sp>
        <p:nvSpPr>
          <p:cNvPr id="456" name="Google Shape;456;p34"/>
          <p:cNvSpPr txBox="1"/>
          <p:nvPr/>
        </p:nvSpPr>
        <p:spPr>
          <a:xfrm>
            <a:off x="322775" y="1172175"/>
            <a:ext cx="11611800" cy="5864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Members are asked to contribute substantial time from project managers, data scientists, and/or engineers for development of the OS-Climate Platform (Data Commons and its subsidiary workstreams, and analytic tools projects).  </a:t>
            </a:r>
            <a:endParaRPr sz="2000"/>
          </a:p>
          <a:p>
            <a:pPr indent="-330200" lvl="1" marL="914400" rtl="0" algn="l">
              <a:lnSpc>
                <a:spcPct val="115000"/>
              </a:lnSpc>
              <a:spcBef>
                <a:spcPts val="0"/>
              </a:spcBef>
              <a:spcAft>
                <a:spcPts val="0"/>
              </a:spcAft>
              <a:buSzPts val="1600"/>
              <a:buChar char="○"/>
            </a:pPr>
            <a:r>
              <a:rPr lang="en-US" sz="2000"/>
              <a:t>A key part of new member onboarding is dialogue to identify OS-C workstreams that align with a member’s own priorities, and to identify % FTEs of specific people the member will commit for specific contributions. </a:t>
            </a:r>
            <a:endParaRPr sz="2000"/>
          </a:p>
          <a:p>
            <a:pPr indent="-330200" lvl="1" marL="914400" rtl="0" algn="l">
              <a:lnSpc>
                <a:spcPct val="115000"/>
              </a:lnSpc>
              <a:spcBef>
                <a:spcPts val="0"/>
              </a:spcBef>
              <a:spcAft>
                <a:spcPts val="0"/>
              </a:spcAft>
              <a:buSzPts val="1600"/>
              <a:buChar char="○"/>
            </a:pPr>
            <a:r>
              <a:rPr lang="en-US" sz="2000"/>
              <a:t>Note that most of the workstreams are for technical development or directly supporting technical development (such as Data Governance, Administration), but a few are for organizational development and advisory capacity.  </a:t>
            </a:r>
            <a:endParaRPr sz="2000"/>
          </a:p>
          <a:p>
            <a:pPr indent="-330200" lvl="0" marL="457200" rtl="0" algn="l">
              <a:lnSpc>
                <a:spcPct val="115000"/>
              </a:lnSpc>
              <a:spcBef>
                <a:spcPts val="0"/>
              </a:spcBef>
              <a:spcAft>
                <a:spcPts val="0"/>
              </a:spcAft>
              <a:buSzPts val="1600"/>
              <a:buChar char="●"/>
            </a:pPr>
            <a:r>
              <a:rPr lang="en-US" sz="2000"/>
              <a:t>OS-Climate experience to date with member technical contributors shows that the first 10%-15% of an FTE is just keeping up with the project, meaning that 20% FTEs deliver very little actual productive work. &gt;30% FTEs can be useful contributors.  50%+ FTEs are able to make substantial contributions.  </a:t>
            </a:r>
            <a:endParaRPr sz="2000"/>
          </a:p>
          <a:p>
            <a:pPr indent="-330200" lvl="1" marL="914400" rtl="0" algn="l">
              <a:lnSpc>
                <a:spcPct val="115000"/>
              </a:lnSpc>
              <a:spcBef>
                <a:spcPts val="0"/>
              </a:spcBef>
              <a:spcAft>
                <a:spcPts val="0"/>
              </a:spcAft>
              <a:buSzPts val="1600"/>
              <a:buChar char="○"/>
            </a:pPr>
            <a:r>
              <a:rPr lang="en-US" sz="2000"/>
              <a:t>These are general guidelines; in projects and workstreams with well scoped roadmaps and strong project managers, smaller % FTE contributions can be effective. </a:t>
            </a:r>
            <a:endParaRPr sz="2000"/>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5"/>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 Project Governance</a:t>
            </a:r>
            <a:endParaRPr/>
          </a:p>
        </p:txBody>
      </p:sp>
      <p:sp>
        <p:nvSpPr>
          <p:cNvPr id="463" name="Google Shape;463;p35"/>
          <p:cNvSpPr txBox="1"/>
          <p:nvPr/>
        </p:nvSpPr>
        <p:spPr>
          <a:xfrm>
            <a:off x="322775" y="1172175"/>
            <a:ext cx="11611800" cy="5448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For Premium members, the baseline Governing Board member time commitment is ~4 hours per month for Board meetings and document review/feedback, plus some time for emails and periodic brief phone calls.  </a:t>
            </a:r>
            <a:endParaRPr sz="2000"/>
          </a:p>
          <a:p>
            <a:pPr indent="-330200" lvl="1" marL="914400" rtl="0" algn="l">
              <a:lnSpc>
                <a:spcPct val="115000"/>
              </a:lnSpc>
              <a:spcBef>
                <a:spcPts val="0"/>
              </a:spcBef>
              <a:spcAft>
                <a:spcPts val="0"/>
              </a:spcAft>
              <a:buSzPts val="1600"/>
              <a:buChar char="○"/>
            </a:pPr>
            <a:r>
              <a:rPr lang="en-US" sz="2000"/>
              <a:t>This will increase slightly in form Finance, Marketing, and Legal Committees starting in 2022. </a:t>
            </a:r>
            <a:endParaRPr sz="2000"/>
          </a:p>
          <a:p>
            <a:pPr indent="-330200" lvl="2" marL="1371600" rtl="0" algn="l">
              <a:lnSpc>
                <a:spcPct val="115000"/>
              </a:lnSpc>
              <a:spcBef>
                <a:spcPts val="0"/>
              </a:spcBef>
              <a:spcAft>
                <a:spcPts val="0"/>
              </a:spcAft>
              <a:buSzPts val="1600"/>
              <a:buChar char="■"/>
            </a:pPr>
            <a:r>
              <a:rPr lang="en-US" sz="2000"/>
              <a:t>Add some time for members taking on a Board or committee leadership role.  </a:t>
            </a:r>
            <a:endParaRPr sz="2000"/>
          </a:p>
          <a:p>
            <a:pPr indent="-330200" lvl="0" marL="457200" rtl="0" algn="l">
              <a:lnSpc>
                <a:spcPct val="115000"/>
              </a:lnSpc>
              <a:spcBef>
                <a:spcPts val="0"/>
              </a:spcBef>
              <a:spcAft>
                <a:spcPts val="0"/>
              </a:spcAft>
              <a:buSzPts val="1600"/>
              <a:buChar char="●"/>
            </a:pPr>
            <a:r>
              <a:rPr lang="en-US" sz="2000"/>
              <a:t>Baseline TAC time is ~4 hours per month for TAC meetings and document review/feedback, +1-2 hours for Chair; </a:t>
            </a:r>
            <a:endParaRPr sz="2000"/>
          </a:p>
          <a:p>
            <a:pPr indent="-330200" lvl="1" marL="914400" rtl="0" algn="l">
              <a:lnSpc>
                <a:spcPct val="115000"/>
              </a:lnSpc>
              <a:spcBef>
                <a:spcPts val="0"/>
              </a:spcBef>
              <a:spcAft>
                <a:spcPts val="0"/>
              </a:spcAft>
              <a:buSzPts val="1600"/>
              <a:buChar char="○"/>
            </a:pPr>
            <a:r>
              <a:rPr lang="en-US" sz="2000"/>
              <a:t>The TAC role is likely to grow in 2022 if the TAC decides to take on an expanded community leadership role, as some TACs do.  </a:t>
            </a:r>
            <a:endParaRPr sz="2000"/>
          </a:p>
          <a:p>
            <a:pPr indent="-330200" lvl="0" marL="457200" rtl="0" algn="l">
              <a:lnSpc>
                <a:spcPct val="115000"/>
              </a:lnSpc>
              <a:spcBef>
                <a:spcPts val="0"/>
              </a:spcBef>
              <a:spcAft>
                <a:spcPts val="0"/>
              </a:spcAft>
              <a:buSzPts val="1600"/>
              <a:buChar char="●"/>
            </a:pPr>
            <a:r>
              <a:rPr lang="en-US" sz="2000"/>
              <a:t>For General members, for those wishing to be active Board Observers (at least for 2021, when all Board meetings are open to Board Observers), or if elected to represent a cohort of 4 General members, time demand similar to baseline time for Premium members. </a:t>
            </a:r>
            <a:endParaRPr sz="2000"/>
          </a:p>
          <a:p>
            <a:pPr indent="-355600" lvl="0" marL="457200" rtl="0" algn="l">
              <a:lnSpc>
                <a:spcPct val="115000"/>
              </a:lnSpc>
              <a:spcBef>
                <a:spcPts val="0"/>
              </a:spcBef>
              <a:spcAft>
                <a:spcPts val="0"/>
              </a:spcAft>
              <a:buSzPts val="2000"/>
              <a:buChar char="●"/>
            </a:pPr>
            <a:r>
              <a:rPr lang="en-US" sz="2000"/>
              <a:t>Primary Point of Contact (typically your organization’s Board Member or Observer): 2-4 hours the first month for Onboarding, ~1-2 hours per month thereafter connecting OS-C community with staff and vice versa.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8"/>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Table of Contents</a:t>
            </a:r>
            <a:endParaRPr/>
          </a:p>
        </p:txBody>
      </p:sp>
      <p:sp>
        <p:nvSpPr>
          <p:cNvPr id="78" name="Google Shape;78;p18"/>
          <p:cNvSpPr txBox="1"/>
          <p:nvPr/>
        </p:nvSpPr>
        <p:spPr>
          <a:xfrm>
            <a:off x="322775" y="1172175"/>
            <a:ext cx="11611800" cy="5241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US" sz="1800"/>
              <a:t>OS-Climate Platform Overview</a:t>
            </a:r>
            <a:endParaRPr sz="1800"/>
          </a:p>
          <a:p>
            <a:pPr indent="-342900" lvl="0" marL="457200" rtl="0" algn="l">
              <a:lnSpc>
                <a:spcPct val="115000"/>
              </a:lnSpc>
              <a:spcBef>
                <a:spcPts val="0"/>
              </a:spcBef>
              <a:spcAft>
                <a:spcPts val="0"/>
              </a:spcAft>
              <a:buSzPts val="1800"/>
              <a:buChar char="●"/>
            </a:pPr>
            <a:r>
              <a:rPr lang="en-US" sz="1800"/>
              <a:t>Community Structure and Leadership</a:t>
            </a:r>
            <a:endParaRPr sz="1800"/>
          </a:p>
          <a:p>
            <a:pPr indent="-342900" lvl="0" marL="457200" rtl="0" algn="l">
              <a:lnSpc>
                <a:spcPct val="115000"/>
              </a:lnSpc>
              <a:spcBef>
                <a:spcPts val="0"/>
              </a:spcBef>
              <a:spcAft>
                <a:spcPts val="0"/>
              </a:spcAft>
              <a:buSzPts val="1800"/>
              <a:buChar char="●"/>
            </a:pPr>
            <a:r>
              <a:rPr lang="en-US" sz="1800"/>
              <a:t>Member Contributions</a:t>
            </a:r>
            <a:endParaRPr sz="1800"/>
          </a:p>
          <a:p>
            <a:pPr indent="-342900" lvl="0" marL="457200" rtl="0" algn="l">
              <a:lnSpc>
                <a:spcPct val="115000"/>
              </a:lnSpc>
              <a:spcBef>
                <a:spcPts val="0"/>
              </a:spcBef>
              <a:spcAft>
                <a:spcPts val="0"/>
              </a:spcAft>
              <a:buSzPts val="1800"/>
              <a:buChar char="●"/>
            </a:pPr>
            <a:r>
              <a:rPr lang="en-US" sz="1800"/>
              <a:t>OS-Climate Policies</a:t>
            </a:r>
            <a:endParaRPr sz="1800"/>
          </a:p>
          <a:p>
            <a:pPr indent="-342900" lvl="0" marL="457200" rtl="0" algn="l">
              <a:lnSpc>
                <a:spcPct val="115000"/>
              </a:lnSpc>
              <a:spcBef>
                <a:spcPts val="0"/>
              </a:spcBef>
              <a:spcAft>
                <a:spcPts val="0"/>
              </a:spcAft>
              <a:buSzPts val="1800"/>
              <a:buChar char="●"/>
            </a:pPr>
            <a:r>
              <a:rPr lang="en-US" sz="1800"/>
              <a:t>Meetings, Meeting Notes and Mailing Lists</a:t>
            </a:r>
            <a:endParaRPr sz="1800"/>
          </a:p>
          <a:p>
            <a:pPr indent="-342900" lvl="0" marL="457200" rtl="0" algn="l">
              <a:lnSpc>
                <a:spcPct val="115000"/>
              </a:lnSpc>
              <a:spcBef>
                <a:spcPts val="0"/>
              </a:spcBef>
              <a:spcAft>
                <a:spcPts val="0"/>
              </a:spcAft>
              <a:buSzPts val="1800"/>
              <a:buChar char="●"/>
            </a:pPr>
            <a:r>
              <a:rPr lang="en-US" sz="1800"/>
              <a:t>Resources for First Time Open Source Contributors</a:t>
            </a:r>
            <a:endParaRPr sz="1800"/>
          </a:p>
          <a:p>
            <a:pPr indent="-342900" lvl="0" marL="457200" rtl="0" algn="l">
              <a:lnSpc>
                <a:spcPct val="115000"/>
              </a:lnSpc>
              <a:spcBef>
                <a:spcPts val="0"/>
              </a:spcBef>
              <a:spcAft>
                <a:spcPts val="0"/>
              </a:spcAft>
              <a:buSzPts val="1800"/>
              <a:buChar char="●"/>
            </a:pPr>
            <a:r>
              <a:rPr lang="en-US" sz="1800"/>
              <a:t>Workstream-Specific Materials</a:t>
            </a:r>
            <a:endParaRPr sz="1800"/>
          </a:p>
          <a:p>
            <a:pPr indent="-342900" lvl="1" marL="914400" rtl="0" algn="l">
              <a:lnSpc>
                <a:spcPct val="115000"/>
              </a:lnSpc>
              <a:spcBef>
                <a:spcPts val="0"/>
              </a:spcBef>
              <a:spcAft>
                <a:spcPts val="0"/>
              </a:spcAft>
              <a:buSzPts val="1800"/>
              <a:buChar char="○"/>
            </a:pPr>
            <a:r>
              <a:rPr lang="en-US" sz="1800"/>
              <a:t>Data Commons</a:t>
            </a:r>
            <a:endParaRPr sz="1800"/>
          </a:p>
          <a:p>
            <a:pPr indent="-342900" lvl="2" marL="1371600" rtl="0" algn="l">
              <a:lnSpc>
                <a:spcPct val="115000"/>
              </a:lnSpc>
              <a:spcBef>
                <a:spcPts val="0"/>
              </a:spcBef>
              <a:spcAft>
                <a:spcPts val="0"/>
              </a:spcAft>
              <a:buSzPts val="1800"/>
              <a:buChar char="■"/>
            </a:pPr>
            <a:r>
              <a:rPr lang="en-US" sz="1800"/>
              <a:t>Data Governance</a:t>
            </a:r>
            <a:endParaRPr sz="1800"/>
          </a:p>
          <a:p>
            <a:pPr indent="-342900" lvl="2" marL="1371600" rtl="0" algn="l">
              <a:lnSpc>
                <a:spcPct val="115000"/>
              </a:lnSpc>
              <a:spcBef>
                <a:spcPts val="0"/>
              </a:spcBef>
              <a:spcAft>
                <a:spcPts val="0"/>
              </a:spcAft>
              <a:buSzPts val="1800"/>
              <a:buChar char="■"/>
            </a:pPr>
            <a:r>
              <a:rPr lang="en-US" sz="1800"/>
              <a:t>Data Management</a:t>
            </a:r>
            <a:endParaRPr sz="1800"/>
          </a:p>
          <a:p>
            <a:pPr indent="-342900" lvl="2" marL="1371600" rtl="0" algn="l">
              <a:lnSpc>
                <a:spcPct val="115000"/>
              </a:lnSpc>
              <a:spcBef>
                <a:spcPts val="0"/>
              </a:spcBef>
              <a:spcAft>
                <a:spcPts val="0"/>
              </a:spcAft>
              <a:buSzPts val="1800"/>
              <a:buChar char="■"/>
            </a:pPr>
            <a:r>
              <a:rPr lang="en-US" sz="1800"/>
              <a:t>Natural Language Processing (NLP)</a:t>
            </a:r>
            <a:endParaRPr sz="1800"/>
          </a:p>
          <a:p>
            <a:pPr indent="-342900" lvl="2" marL="1371600" rtl="0" algn="l">
              <a:lnSpc>
                <a:spcPct val="115000"/>
              </a:lnSpc>
              <a:spcBef>
                <a:spcPts val="0"/>
              </a:spcBef>
              <a:spcAft>
                <a:spcPts val="0"/>
              </a:spcAft>
              <a:buSzPts val="1800"/>
              <a:buChar char="■"/>
            </a:pPr>
            <a:r>
              <a:rPr lang="en-US" sz="1800"/>
              <a:t>Entity Matching</a:t>
            </a:r>
            <a:endParaRPr sz="1800"/>
          </a:p>
          <a:p>
            <a:pPr indent="-342900" lvl="1" marL="914400" rtl="0" algn="l">
              <a:lnSpc>
                <a:spcPct val="115000"/>
              </a:lnSpc>
              <a:spcBef>
                <a:spcPts val="0"/>
              </a:spcBef>
              <a:spcAft>
                <a:spcPts val="0"/>
              </a:spcAft>
              <a:buSzPts val="1800"/>
              <a:buChar char="○"/>
            </a:pPr>
            <a:r>
              <a:rPr lang="en-US" sz="1800"/>
              <a:t>Implied Temperature Rise (ITR)</a:t>
            </a:r>
            <a:endParaRPr sz="1800"/>
          </a:p>
          <a:p>
            <a:pPr indent="-342900" lvl="1" marL="914400" rtl="0" algn="l">
              <a:lnSpc>
                <a:spcPct val="115000"/>
              </a:lnSpc>
              <a:spcBef>
                <a:spcPts val="0"/>
              </a:spcBef>
              <a:spcAft>
                <a:spcPts val="0"/>
              </a:spcAft>
              <a:buSzPts val="1800"/>
              <a:buChar char="○"/>
            </a:pPr>
            <a:r>
              <a:rPr lang="en-US" sz="1800"/>
              <a:t>Physical Risk</a:t>
            </a:r>
            <a:endParaRPr sz="1800"/>
          </a:p>
          <a:p>
            <a:pPr indent="-342900" lvl="1" marL="914400" rtl="0" algn="l">
              <a:lnSpc>
                <a:spcPct val="115000"/>
              </a:lnSpc>
              <a:spcBef>
                <a:spcPts val="0"/>
              </a:spcBef>
              <a:spcAft>
                <a:spcPts val="0"/>
              </a:spcAft>
              <a:buSzPts val="1800"/>
              <a:buChar char="○"/>
            </a:pPr>
            <a:r>
              <a:rPr lang="en-US" sz="1800"/>
              <a:t>Transition Risk</a:t>
            </a:r>
            <a:endParaRPr sz="1800"/>
          </a:p>
          <a:p>
            <a:pPr indent="-342900" lvl="0" marL="457200" rtl="0" algn="l">
              <a:lnSpc>
                <a:spcPct val="115000"/>
              </a:lnSpc>
              <a:spcBef>
                <a:spcPts val="0"/>
              </a:spcBef>
              <a:spcAft>
                <a:spcPts val="0"/>
              </a:spcAft>
              <a:buSzPts val="1800"/>
              <a:buChar char="●"/>
            </a:pPr>
            <a:r>
              <a:rPr lang="en-US" sz="1800"/>
              <a:t>Appendix</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6"/>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 Marketing and PR</a:t>
            </a:r>
            <a:endParaRPr/>
          </a:p>
        </p:txBody>
      </p:sp>
      <p:sp>
        <p:nvSpPr>
          <p:cNvPr id="470" name="Google Shape;470;p36"/>
          <p:cNvSpPr txBox="1"/>
          <p:nvPr/>
        </p:nvSpPr>
        <p:spPr>
          <a:xfrm>
            <a:off x="322775" y="1172175"/>
            <a:ext cx="11611800" cy="4802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All members are asked to:</a:t>
            </a:r>
            <a:endParaRPr sz="2000"/>
          </a:p>
          <a:p>
            <a:pPr indent="-330200" lvl="1" marL="914400" rtl="0" algn="l">
              <a:lnSpc>
                <a:spcPct val="115000"/>
              </a:lnSpc>
              <a:spcBef>
                <a:spcPts val="0"/>
              </a:spcBef>
              <a:spcAft>
                <a:spcPts val="0"/>
              </a:spcAft>
              <a:buSzPts val="1600"/>
              <a:buChar char="○"/>
            </a:pPr>
            <a:r>
              <a:rPr lang="en-US" sz="2000"/>
              <a:t>Provide a communications point of contact for OS-Climate, and inform OS-Climate of other marketing and communications staff to keep informed. </a:t>
            </a:r>
            <a:endParaRPr sz="2000"/>
          </a:p>
          <a:p>
            <a:pPr indent="-330200" lvl="1" marL="914400" rtl="0" algn="l">
              <a:lnSpc>
                <a:spcPct val="115000"/>
              </a:lnSpc>
              <a:spcBef>
                <a:spcPts val="0"/>
              </a:spcBef>
              <a:spcAft>
                <a:spcPts val="0"/>
              </a:spcAft>
              <a:buSzPts val="1600"/>
              <a:buChar char="○"/>
            </a:pPr>
            <a:r>
              <a:rPr lang="en-US" sz="2000"/>
              <a:t>We encourage members to nominate a member for the Outreach Committee (will start in 2022)</a:t>
            </a:r>
            <a:endParaRPr sz="2000"/>
          </a:p>
          <a:p>
            <a:pPr indent="-330200" lvl="2" marL="1371600" rtl="0" algn="l">
              <a:lnSpc>
                <a:spcPct val="115000"/>
              </a:lnSpc>
              <a:spcBef>
                <a:spcPts val="0"/>
              </a:spcBef>
              <a:spcAft>
                <a:spcPts val="0"/>
              </a:spcAft>
              <a:buSzPts val="1600"/>
              <a:buChar char="■"/>
            </a:pPr>
            <a:r>
              <a:rPr lang="en-US" sz="2000"/>
              <a:t> Premium members may name a person to the Committee, other nominations will be considered and decided by the Board.  </a:t>
            </a:r>
            <a:endParaRPr sz="2000"/>
          </a:p>
          <a:p>
            <a:pPr indent="-330200" lvl="1" marL="914400" rtl="0" algn="l">
              <a:lnSpc>
                <a:spcPct val="115000"/>
              </a:lnSpc>
              <a:spcBef>
                <a:spcPts val="0"/>
              </a:spcBef>
              <a:spcAft>
                <a:spcPts val="0"/>
              </a:spcAft>
              <a:buSzPts val="1600"/>
              <a:buChar char="○"/>
            </a:pPr>
            <a:r>
              <a:rPr lang="en-US" sz="2000"/>
              <a:t>Create speaking opportunities for OS-C (either Core team or other members) through their events and event sponsorships</a:t>
            </a:r>
            <a:endParaRPr sz="2000"/>
          </a:p>
          <a:p>
            <a:pPr indent="-330200" lvl="1" marL="914400" rtl="0" algn="l">
              <a:lnSpc>
                <a:spcPct val="115000"/>
              </a:lnSpc>
              <a:spcBef>
                <a:spcPts val="0"/>
              </a:spcBef>
              <a:spcAft>
                <a:spcPts val="0"/>
              </a:spcAft>
              <a:buSzPts val="1600"/>
              <a:buChar char="○"/>
            </a:pPr>
            <a:r>
              <a:rPr lang="en-US" sz="2000"/>
              <a:t>Promote OS-C through their own speakers, social media, and other communications. </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7"/>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Contributions: Subject Matter Experts (SMEs)</a:t>
            </a:r>
            <a:endParaRPr/>
          </a:p>
        </p:txBody>
      </p:sp>
      <p:sp>
        <p:nvSpPr>
          <p:cNvPr id="477" name="Google Shape;477;p37"/>
          <p:cNvSpPr txBox="1"/>
          <p:nvPr/>
        </p:nvSpPr>
        <p:spPr>
          <a:xfrm>
            <a:off x="322775" y="1172175"/>
            <a:ext cx="11611800" cy="37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In some circumstances, experts can make meaningful contributions to projects and workstreams</a:t>
            </a:r>
            <a:endParaRPr sz="2000"/>
          </a:p>
          <a:p>
            <a:pPr indent="-330200" lvl="1" marL="914400" rtl="0" algn="l">
              <a:lnSpc>
                <a:spcPct val="115000"/>
              </a:lnSpc>
              <a:spcBef>
                <a:spcPts val="0"/>
              </a:spcBef>
              <a:spcAft>
                <a:spcPts val="0"/>
              </a:spcAft>
              <a:buSzPts val="1600"/>
              <a:buChar char="○"/>
            </a:pPr>
            <a:r>
              <a:rPr lang="en-US" sz="2000"/>
              <a:t>for example</a:t>
            </a:r>
            <a:r>
              <a:rPr lang="en-US" sz="2000"/>
              <a:t> on </a:t>
            </a:r>
            <a:r>
              <a:rPr lang="en-US" sz="2000"/>
              <a:t>assessing and deciding which methodological approaches to implement in modeling.  </a:t>
            </a:r>
            <a:endParaRPr sz="2000"/>
          </a:p>
          <a:p>
            <a:pPr indent="-330200" lvl="0" marL="457200" rtl="0" algn="l">
              <a:lnSpc>
                <a:spcPct val="115000"/>
              </a:lnSpc>
              <a:spcBef>
                <a:spcPts val="0"/>
              </a:spcBef>
              <a:spcAft>
                <a:spcPts val="0"/>
              </a:spcAft>
              <a:buSzPts val="1600"/>
              <a:buChar char="●"/>
            </a:pPr>
            <a:r>
              <a:rPr lang="en-US" sz="2000"/>
              <a:t>It is understood that many SMEs in the community will engage in large part for learning from peers, which is welcome.  However, all SMEs are encouraged to make specific contributions that advance technical development of the Platform, or to actively contribute time for leadership or support to non-technical workstreams (e.g., Data Governance).  </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8"/>
          <p:cNvSpPr txBox="1"/>
          <p:nvPr>
            <p:ph type="ctrTitle"/>
          </p:nvPr>
        </p:nvSpPr>
        <p:spPr>
          <a:xfrm>
            <a:off x="838200" y="969975"/>
            <a:ext cx="59958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OS-Climate Policies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9"/>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OS-Climate Policies</a:t>
            </a:r>
            <a:endParaRPr/>
          </a:p>
        </p:txBody>
      </p:sp>
      <p:sp>
        <p:nvSpPr>
          <p:cNvPr id="489" name="Google Shape;489;p39"/>
          <p:cNvSpPr txBox="1"/>
          <p:nvPr/>
        </p:nvSpPr>
        <p:spPr>
          <a:xfrm>
            <a:off x="322775" y="1172175"/>
            <a:ext cx="11611800" cy="4802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2000"/>
              <a:t>OS-Climate abides by all of the following Linux Foundation policies:</a:t>
            </a:r>
            <a:endParaRPr sz="2000"/>
          </a:p>
          <a:p>
            <a:pPr indent="-355600" lvl="1" marL="914400" rtl="0" algn="l">
              <a:lnSpc>
                <a:spcPct val="115000"/>
              </a:lnSpc>
              <a:spcBef>
                <a:spcPts val="0"/>
              </a:spcBef>
              <a:spcAft>
                <a:spcPts val="0"/>
              </a:spcAft>
              <a:buSzPts val="2000"/>
              <a:buChar char="○"/>
            </a:pPr>
            <a:r>
              <a:rPr lang="en-US" sz="2000" u="sng">
                <a:solidFill>
                  <a:schemeClr val="hlink"/>
                </a:solidFill>
                <a:hlinkClick r:id="rId3"/>
              </a:rPr>
              <a:t>https://www.linuxfoundation.org/policies/</a:t>
            </a:r>
            <a:endParaRPr sz="2000"/>
          </a:p>
          <a:p>
            <a:pPr indent="-355600" lvl="0" marL="457200" rtl="0" algn="l">
              <a:lnSpc>
                <a:spcPct val="115000"/>
              </a:lnSpc>
              <a:spcBef>
                <a:spcPts val="0"/>
              </a:spcBef>
              <a:spcAft>
                <a:spcPts val="0"/>
              </a:spcAft>
              <a:buSzPts val="2000"/>
              <a:buChar char="●"/>
            </a:pPr>
            <a:r>
              <a:rPr lang="en-US" sz="2000"/>
              <a:t>Members are expected to adhere to the following agreements signed at the onset of their membership:</a:t>
            </a:r>
            <a:endParaRPr sz="2000"/>
          </a:p>
          <a:p>
            <a:pPr indent="-355600" lvl="1" marL="914400" rtl="0" algn="l">
              <a:lnSpc>
                <a:spcPct val="115000"/>
              </a:lnSpc>
              <a:spcBef>
                <a:spcPts val="0"/>
              </a:spcBef>
              <a:spcAft>
                <a:spcPts val="0"/>
              </a:spcAft>
              <a:buSzPts val="2000"/>
              <a:buChar char="○"/>
            </a:pPr>
            <a:r>
              <a:rPr lang="en-US" sz="2000" u="sng">
                <a:solidFill>
                  <a:schemeClr val="hlink"/>
                </a:solidFill>
                <a:hlinkClick r:id="rId4"/>
              </a:rPr>
              <a:t>OS-Climate Participation Agreement</a:t>
            </a:r>
            <a:endParaRPr sz="2000"/>
          </a:p>
          <a:p>
            <a:pPr indent="-355600" lvl="1" marL="914400" rtl="0" algn="l">
              <a:lnSpc>
                <a:spcPct val="115000"/>
              </a:lnSpc>
              <a:spcBef>
                <a:spcPts val="0"/>
              </a:spcBef>
              <a:spcAft>
                <a:spcPts val="0"/>
              </a:spcAft>
              <a:buSzPts val="2000"/>
              <a:buChar char="○"/>
            </a:pPr>
            <a:r>
              <a:rPr lang="en-US" sz="2000" u="sng">
                <a:solidFill>
                  <a:schemeClr val="hlink"/>
                </a:solidFill>
                <a:hlinkClick r:id="rId5"/>
              </a:rPr>
              <a:t>Linux Foundation Membership Agreement</a:t>
            </a:r>
            <a:endParaRPr sz="2000"/>
          </a:p>
          <a:p>
            <a:pPr indent="-355600" lvl="0" marL="457200" rtl="0" algn="l">
              <a:lnSpc>
                <a:spcPct val="115000"/>
              </a:lnSpc>
              <a:spcBef>
                <a:spcPts val="0"/>
              </a:spcBef>
              <a:spcAft>
                <a:spcPts val="0"/>
              </a:spcAft>
              <a:buSzPts val="2000"/>
              <a:buChar char="●"/>
            </a:pPr>
            <a:r>
              <a:rPr lang="en-US" sz="2000"/>
              <a:t>All community members are expected to </a:t>
            </a:r>
            <a:r>
              <a:rPr lang="en-US" sz="2000"/>
              <a:t>abide</a:t>
            </a:r>
            <a:r>
              <a:rPr lang="en-US" sz="2000"/>
              <a:t> by the LF Projects Code of Conduct</a:t>
            </a:r>
            <a:endParaRPr sz="2000"/>
          </a:p>
          <a:p>
            <a:pPr indent="-355600" lvl="1" marL="914400" rtl="0" algn="l">
              <a:lnSpc>
                <a:spcPct val="115000"/>
              </a:lnSpc>
              <a:spcBef>
                <a:spcPts val="0"/>
              </a:spcBef>
              <a:spcAft>
                <a:spcPts val="0"/>
              </a:spcAft>
              <a:buSzPts val="2000"/>
              <a:buChar char="○"/>
            </a:pPr>
            <a:r>
              <a:rPr lang="en-US" sz="2000" u="sng">
                <a:solidFill>
                  <a:schemeClr val="hlink"/>
                </a:solidFill>
                <a:hlinkClick r:id="rId6"/>
              </a:rPr>
              <a:t>https://lfprojects.org/policies/code-of-conduct/</a:t>
            </a:r>
            <a:endParaRPr sz="2000"/>
          </a:p>
          <a:p>
            <a:pPr indent="-355600" lvl="0" marL="457200" rtl="0" algn="l">
              <a:lnSpc>
                <a:spcPct val="115000"/>
              </a:lnSpc>
              <a:spcBef>
                <a:spcPts val="0"/>
              </a:spcBef>
              <a:spcAft>
                <a:spcPts val="0"/>
              </a:spcAft>
              <a:buSzPts val="2000"/>
              <a:buChar char="●"/>
            </a:pPr>
            <a:r>
              <a:rPr lang="en-US" sz="2000"/>
              <a:t>All project contributors are expected to adhere to the Linux Foundation DCO Policy</a:t>
            </a:r>
            <a:endParaRPr sz="2000"/>
          </a:p>
          <a:p>
            <a:pPr indent="-355600" lvl="1" marL="914400" rtl="0" algn="l">
              <a:lnSpc>
                <a:spcPct val="115000"/>
              </a:lnSpc>
              <a:spcBef>
                <a:spcPts val="0"/>
              </a:spcBef>
              <a:spcAft>
                <a:spcPts val="0"/>
              </a:spcAft>
              <a:buSzPts val="2000"/>
              <a:buChar char="○"/>
            </a:pPr>
            <a:r>
              <a:rPr lang="en-US" sz="2000" u="sng">
                <a:solidFill>
                  <a:schemeClr val="hlink"/>
                </a:solidFill>
                <a:hlinkClick r:id="rId7"/>
              </a:rPr>
              <a:t>https://wiki.linuxfoundation.org/dco</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0"/>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Meetings, Meeting Notes, and Mailing Lists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1"/>
          <p:cNvSpPr txBox="1"/>
          <p:nvPr>
            <p:ph type="title"/>
          </p:nvPr>
        </p:nvSpPr>
        <p:spPr>
          <a:xfrm>
            <a:off x="311675" y="239771"/>
            <a:ext cx="11634000" cy="6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All-Hands Meeting and Workstream Updates</a:t>
            </a:r>
            <a:endParaRPr sz="2800"/>
          </a:p>
        </p:txBody>
      </p:sp>
      <p:sp>
        <p:nvSpPr>
          <p:cNvPr id="501" name="Google Shape;501;p41"/>
          <p:cNvSpPr txBox="1"/>
          <p:nvPr/>
        </p:nvSpPr>
        <p:spPr>
          <a:xfrm>
            <a:off x="322775" y="779575"/>
            <a:ext cx="11611800" cy="5856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a:solidFill>
                  <a:srgbClr val="24292F"/>
                </a:solidFill>
                <a:highlight>
                  <a:srgbClr val="FFFFFF"/>
                </a:highlight>
              </a:rPr>
              <a:t>Community Calendar (Meetings &amp; Events): </a:t>
            </a:r>
            <a:r>
              <a:rPr lang="en-US">
                <a:solidFill>
                  <a:schemeClr val="hlink"/>
                </a:solidFill>
                <a:highlight>
                  <a:srgbClr val="FFFFFF"/>
                </a:highlight>
                <a:uFill>
                  <a:noFill/>
                </a:uFill>
                <a:hlinkClick r:id="rId3"/>
              </a:rPr>
              <a:t>https://west.exch092.serverdata.net/owa/calendar/f55f275b1e724cc49b5a52f50c30a11f@os-climate.org/022d1c0017744eebbf9f14f737493bd67046415453482209411/calendar.html</a:t>
            </a:r>
            <a:endParaRPr/>
          </a:p>
          <a:p>
            <a:pPr indent="-317500" lvl="1" marL="914400" rtl="0" algn="l">
              <a:lnSpc>
                <a:spcPct val="115000"/>
              </a:lnSpc>
              <a:spcBef>
                <a:spcPts val="0"/>
              </a:spcBef>
              <a:spcAft>
                <a:spcPts val="0"/>
              </a:spcAft>
              <a:buSzPts val="1400"/>
              <a:buChar char="○"/>
            </a:pPr>
            <a:r>
              <a:rPr lang="en-US">
                <a:solidFill>
                  <a:srgbClr val="24292F"/>
                </a:solidFill>
                <a:highlight>
                  <a:srgbClr val="FFFFFF"/>
                </a:highlight>
              </a:rPr>
              <a:t>We recommend bookmarking the link in your web browser; however, you can also find the calendar in GitHub (</a:t>
            </a:r>
            <a:r>
              <a:rPr lang="en-US" u="sng">
                <a:solidFill>
                  <a:schemeClr val="hlink"/>
                </a:solidFill>
                <a:highlight>
                  <a:srgbClr val="FFFFFF"/>
                </a:highlight>
                <a:hlinkClick r:id="rId4"/>
              </a:rPr>
              <a:t>https://github.com/os-climate/OS-Climate-Community-Hub</a:t>
            </a:r>
            <a:r>
              <a:rPr lang="en-US">
                <a:solidFill>
                  <a:srgbClr val="24292F"/>
                </a:solidFill>
                <a:highlight>
                  <a:srgbClr val="FFFFFF"/>
                </a:highlight>
              </a:rPr>
              <a:t>)</a:t>
            </a:r>
            <a:endParaRPr>
              <a:solidFill>
                <a:srgbClr val="24292F"/>
              </a:solidFill>
              <a:highlight>
                <a:srgbClr val="FFFFFF"/>
              </a:highlight>
            </a:endParaRPr>
          </a:p>
          <a:p>
            <a:pPr indent="-317500" lvl="1" marL="914400" rtl="0" algn="l">
              <a:lnSpc>
                <a:spcPct val="115000"/>
              </a:lnSpc>
              <a:spcBef>
                <a:spcPts val="0"/>
              </a:spcBef>
              <a:spcAft>
                <a:spcPts val="0"/>
              </a:spcAft>
              <a:buSzPts val="1400"/>
              <a:buChar char="○"/>
            </a:pPr>
            <a:r>
              <a:rPr lang="en-US">
                <a:solidFill>
                  <a:srgbClr val="24292F"/>
                </a:solidFill>
                <a:highlight>
                  <a:srgbClr val="FFFFFF"/>
                </a:highlight>
              </a:rPr>
              <a:t>Note:  you are welcome to attend any of our community meetings (access info is viewable in the calendar); however, if you want an invite to a particular meeting and did not receive one, please contact admin@os-climate.org.</a:t>
            </a:r>
            <a:endParaRPr/>
          </a:p>
          <a:p>
            <a:pPr indent="-317500" lvl="0" marL="457200" rtl="0" algn="l">
              <a:lnSpc>
                <a:spcPct val="115000"/>
              </a:lnSpc>
              <a:spcBef>
                <a:spcPts val="0"/>
              </a:spcBef>
              <a:spcAft>
                <a:spcPts val="0"/>
              </a:spcAft>
              <a:buSzPts val="1400"/>
              <a:buChar char="●"/>
            </a:pPr>
            <a:r>
              <a:rPr lang="en-US"/>
              <a:t>All Community Members are encouraged to attend our Biweekly All-Hands meetings for brief Workstream and Community updates as well as demos where teams present their latest enhancements.</a:t>
            </a:r>
            <a:endParaRPr/>
          </a:p>
          <a:p>
            <a:pPr indent="-317500" lvl="1" marL="914400" rtl="0" algn="l">
              <a:lnSpc>
                <a:spcPct val="115000"/>
              </a:lnSpc>
              <a:spcBef>
                <a:spcPts val="0"/>
              </a:spcBef>
              <a:spcAft>
                <a:spcPts val="0"/>
              </a:spcAft>
              <a:buSzPts val="1400"/>
              <a:buChar char="○"/>
            </a:pPr>
            <a:r>
              <a:rPr lang="en-US"/>
              <a:t>These meetings are held the 1st and 3rd Tuesday of each month from 10:30 - 11 am ET</a:t>
            </a:r>
            <a:endParaRPr/>
          </a:p>
          <a:p>
            <a:pPr indent="-317500" lvl="0" marL="457200" rtl="0" algn="l">
              <a:lnSpc>
                <a:spcPct val="115000"/>
              </a:lnSpc>
              <a:spcBef>
                <a:spcPts val="0"/>
              </a:spcBef>
              <a:spcAft>
                <a:spcPts val="0"/>
              </a:spcAft>
              <a:buSzPts val="1400"/>
              <a:buChar char="●"/>
            </a:pPr>
            <a:r>
              <a:rPr lang="en-US"/>
              <a:t>All Community Members are invited to attend any of the following workstream meetings that are of interest:</a:t>
            </a:r>
            <a:endParaRPr/>
          </a:p>
          <a:p>
            <a:pPr indent="-304800" lvl="1" marL="914400" rtl="0" algn="l">
              <a:lnSpc>
                <a:spcPct val="115000"/>
              </a:lnSpc>
              <a:spcBef>
                <a:spcPts val="0"/>
              </a:spcBef>
              <a:spcAft>
                <a:spcPts val="0"/>
              </a:spcAft>
              <a:buSzPts val="1200"/>
              <a:buChar char="○"/>
            </a:pPr>
            <a:r>
              <a:rPr lang="en-US" sz="1200"/>
              <a:t>Data Commons Tech Check-In</a:t>
            </a:r>
            <a:endParaRPr sz="1200"/>
          </a:p>
          <a:p>
            <a:pPr indent="-304800" lvl="2" marL="1371600" rtl="0" algn="l">
              <a:lnSpc>
                <a:spcPct val="115000"/>
              </a:lnSpc>
              <a:spcBef>
                <a:spcPts val="0"/>
              </a:spcBef>
              <a:spcAft>
                <a:spcPts val="0"/>
              </a:spcAft>
              <a:buSzPts val="1200"/>
              <a:buChar char="■"/>
            </a:pPr>
            <a:r>
              <a:rPr lang="en-US" sz="1200"/>
              <a:t>Weekly: Thursday 10 - 10:30 am ET</a:t>
            </a:r>
            <a:endParaRPr sz="1200"/>
          </a:p>
          <a:p>
            <a:pPr indent="-304800" lvl="1" marL="914400" rtl="0" algn="l">
              <a:lnSpc>
                <a:spcPct val="115000"/>
              </a:lnSpc>
              <a:spcBef>
                <a:spcPts val="0"/>
              </a:spcBef>
              <a:spcAft>
                <a:spcPts val="0"/>
              </a:spcAft>
              <a:buSzPts val="1200"/>
              <a:buChar char="○"/>
            </a:pPr>
            <a:r>
              <a:rPr lang="en-US" sz="1200"/>
              <a:t>Physical Risk Tech Check-In</a:t>
            </a:r>
            <a:endParaRPr sz="1200"/>
          </a:p>
          <a:p>
            <a:pPr indent="-304800" lvl="2" marL="1371600" rtl="0" algn="l">
              <a:lnSpc>
                <a:spcPct val="115000"/>
              </a:lnSpc>
              <a:spcBef>
                <a:spcPts val="0"/>
              </a:spcBef>
              <a:spcAft>
                <a:spcPts val="0"/>
              </a:spcAft>
              <a:buSzPts val="1200"/>
              <a:buChar char="■"/>
            </a:pPr>
            <a:r>
              <a:rPr lang="en-US" sz="1200"/>
              <a:t>Weekly: Thursday 11:30 am - 12 pm ET</a:t>
            </a:r>
            <a:endParaRPr sz="1200"/>
          </a:p>
          <a:p>
            <a:pPr indent="-304800" lvl="1" marL="914400" rtl="0" algn="l">
              <a:lnSpc>
                <a:spcPct val="115000"/>
              </a:lnSpc>
              <a:spcBef>
                <a:spcPts val="0"/>
              </a:spcBef>
              <a:spcAft>
                <a:spcPts val="0"/>
              </a:spcAft>
              <a:buClr>
                <a:srgbClr val="1F1F1F"/>
              </a:buClr>
              <a:buSzPts val="1200"/>
              <a:buChar char="○"/>
            </a:pPr>
            <a:r>
              <a:rPr lang="en-US" sz="1200">
                <a:solidFill>
                  <a:srgbClr val="1F1F1F"/>
                </a:solidFill>
              </a:rPr>
              <a:t>ITR Sync Meetings</a:t>
            </a:r>
            <a:endParaRPr sz="1200">
              <a:solidFill>
                <a:srgbClr val="1F1F1F"/>
              </a:solidFill>
            </a:endParaRPr>
          </a:p>
          <a:p>
            <a:pPr indent="-304800" lvl="2" marL="1371600" rtl="0" algn="l">
              <a:lnSpc>
                <a:spcPct val="115000"/>
              </a:lnSpc>
              <a:spcBef>
                <a:spcPts val="0"/>
              </a:spcBef>
              <a:spcAft>
                <a:spcPts val="0"/>
              </a:spcAft>
              <a:buClr>
                <a:srgbClr val="1F1F1F"/>
              </a:buClr>
              <a:buSzPts val="1200"/>
              <a:buChar char="■"/>
            </a:pPr>
            <a:r>
              <a:rPr lang="en-US" sz="1200">
                <a:solidFill>
                  <a:srgbClr val="1F1F1F"/>
                </a:solidFill>
              </a:rPr>
              <a:t>Weekly: Monday 10 - 10:30 am ET</a:t>
            </a:r>
            <a:endParaRPr sz="1200">
              <a:solidFill>
                <a:srgbClr val="1F1F1F"/>
              </a:solidFill>
            </a:endParaRPr>
          </a:p>
          <a:p>
            <a:pPr indent="-304800" lvl="1" marL="914400" rtl="0" algn="l">
              <a:lnSpc>
                <a:spcPct val="115000"/>
              </a:lnSpc>
              <a:spcBef>
                <a:spcPts val="0"/>
              </a:spcBef>
              <a:spcAft>
                <a:spcPts val="0"/>
              </a:spcAft>
              <a:buSzPts val="1200"/>
              <a:buChar char="○"/>
            </a:pPr>
            <a:r>
              <a:rPr lang="en-US" sz="1200"/>
              <a:t>Natural Language Processing (NLP) Weekly Update</a:t>
            </a:r>
            <a:endParaRPr sz="1200"/>
          </a:p>
          <a:p>
            <a:pPr indent="-304800" lvl="2" marL="1371600" rtl="0" algn="l">
              <a:lnSpc>
                <a:spcPct val="115000"/>
              </a:lnSpc>
              <a:spcBef>
                <a:spcPts val="0"/>
              </a:spcBef>
              <a:spcAft>
                <a:spcPts val="0"/>
              </a:spcAft>
              <a:buSzPts val="1200"/>
              <a:buChar char="■"/>
            </a:pPr>
            <a:r>
              <a:rPr lang="en-US" sz="1200"/>
              <a:t>Weekly: Wednesday 10:30 - 11:00 am ET</a:t>
            </a:r>
            <a:endParaRPr sz="1200"/>
          </a:p>
          <a:p>
            <a:pPr indent="-304800" lvl="1" marL="914400" rtl="0" algn="l">
              <a:lnSpc>
                <a:spcPct val="115000"/>
              </a:lnSpc>
              <a:spcBef>
                <a:spcPts val="0"/>
              </a:spcBef>
              <a:spcAft>
                <a:spcPts val="0"/>
              </a:spcAft>
              <a:buSzPts val="1200"/>
              <a:buChar char="○"/>
            </a:pPr>
            <a:r>
              <a:rPr lang="en-US" sz="1200"/>
              <a:t>Data Governance and Management</a:t>
            </a:r>
            <a:endParaRPr sz="1200"/>
          </a:p>
          <a:p>
            <a:pPr indent="-304800" lvl="2" marL="1371600" rtl="0" algn="l">
              <a:lnSpc>
                <a:spcPct val="115000"/>
              </a:lnSpc>
              <a:spcBef>
                <a:spcPts val="0"/>
              </a:spcBef>
              <a:spcAft>
                <a:spcPts val="0"/>
              </a:spcAft>
              <a:buSzPts val="1200"/>
              <a:buChar char="■"/>
            </a:pPr>
            <a:r>
              <a:rPr lang="en-US" sz="1200"/>
              <a:t>Weekly: Monday 8:30 - 9 am ET</a:t>
            </a:r>
            <a:endParaRPr sz="1200"/>
          </a:p>
          <a:p>
            <a:pPr indent="-304800" lvl="1" marL="914400" rtl="0" algn="l">
              <a:lnSpc>
                <a:spcPct val="115000"/>
              </a:lnSpc>
              <a:spcBef>
                <a:spcPts val="0"/>
              </a:spcBef>
              <a:spcAft>
                <a:spcPts val="0"/>
              </a:spcAft>
              <a:buClr>
                <a:schemeClr val="dk2"/>
              </a:buClr>
              <a:buSzPts val="1200"/>
              <a:buChar char="○"/>
            </a:pPr>
            <a:r>
              <a:rPr lang="en-US" sz="1200">
                <a:solidFill>
                  <a:schemeClr val="dk2"/>
                </a:solidFill>
              </a:rPr>
              <a:t>Entity Matching</a:t>
            </a:r>
            <a:endParaRPr sz="1200">
              <a:solidFill>
                <a:schemeClr val="dk2"/>
              </a:solidFill>
            </a:endParaRPr>
          </a:p>
          <a:p>
            <a:pPr indent="-304800" lvl="2" marL="1371600" rtl="0" algn="l">
              <a:lnSpc>
                <a:spcPct val="115000"/>
              </a:lnSpc>
              <a:spcBef>
                <a:spcPts val="0"/>
              </a:spcBef>
              <a:spcAft>
                <a:spcPts val="0"/>
              </a:spcAft>
              <a:buSzPts val="1200"/>
              <a:buChar char="■"/>
            </a:pPr>
            <a:r>
              <a:rPr lang="en-US" sz="1200"/>
              <a:t>Bi-</a:t>
            </a:r>
            <a:r>
              <a:rPr lang="en-US" sz="1200"/>
              <a:t>Weekly: Thursday 11:00 am - 11:30 am ET</a:t>
            </a:r>
            <a:endParaRPr sz="1200">
              <a:solidFill>
                <a:srgbClr val="FF0000"/>
              </a:solidFill>
            </a:endParaRPr>
          </a:p>
          <a:p>
            <a:pPr indent="-304800" lvl="1" marL="914400" rtl="0" algn="l">
              <a:lnSpc>
                <a:spcPct val="115000"/>
              </a:lnSpc>
              <a:spcBef>
                <a:spcPts val="0"/>
              </a:spcBef>
              <a:spcAft>
                <a:spcPts val="0"/>
              </a:spcAft>
              <a:buClr>
                <a:srgbClr val="1F1F1F"/>
              </a:buClr>
              <a:buSzPts val="1200"/>
              <a:buChar char="○"/>
            </a:pPr>
            <a:r>
              <a:rPr lang="en-US" sz="1200">
                <a:solidFill>
                  <a:srgbClr val="1F1F1F"/>
                </a:solidFill>
              </a:rPr>
              <a:t>Transition Analysis</a:t>
            </a:r>
            <a:endParaRPr sz="1200">
              <a:solidFill>
                <a:srgbClr val="1F1F1F"/>
              </a:solidFill>
            </a:endParaRPr>
          </a:p>
          <a:p>
            <a:pPr indent="-304800" lvl="2" marL="1371600" rtl="0" algn="l">
              <a:lnSpc>
                <a:spcPct val="115000"/>
              </a:lnSpc>
              <a:spcBef>
                <a:spcPts val="0"/>
              </a:spcBef>
              <a:spcAft>
                <a:spcPts val="0"/>
              </a:spcAft>
              <a:buClr>
                <a:srgbClr val="1F1F1F"/>
              </a:buClr>
              <a:buSzPts val="1200"/>
              <a:buChar char="■"/>
            </a:pPr>
            <a:r>
              <a:rPr lang="en-US" sz="1200">
                <a:solidFill>
                  <a:srgbClr val="1F1F1F"/>
                </a:solidFill>
              </a:rPr>
              <a:t>Weekly: Wednesday 10 - 10:30 am ET</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Data Commons Office Hours</a:t>
            </a:r>
            <a:endParaRPr/>
          </a:p>
        </p:txBody>
      </p:sp>
      <p:sp>
        <p:nvSpPr>
          <p:cNvPr id="508" name="Google Shape;508;p42"/>
          <p:cNvSpPr txBox="1"/>
          <p:nvPr/>
        </p:nvSpPr>
        <p:spPr>
          <a:xfrm>
            <a:off x="322775" y="1172175"/>
            <a:ext cx="11611800" cy="3833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In addition to the All-Hands meetings and Workstream Updates mentioned in the previous slides, all Community Members are invited to attend our Data Commons Office Hours where our technical leads will be available to answer </a:t>
            </a:r>
            <a:r>
              <a:rPr lang="en-US" sz="1900"/>
              <a:t>questions</a:t>
            </a:r>
            <a:r>
              <a:rPr lang="en-US" sz="1900"/>
              <a:t> and assist with any issues that arise within the Data Commons workstream. </a:t>
            </a:r>
            <a:endParaRPr sz="1900"/>
          </a:p>
          <a:p>
            <a:pPr indent="-349250" lvl="1" marL="914400" rtl="0" algn="l">
              <a:lnSpc>
                <a:spcPct val="115000"/>
              </a:lnSpc>
              <a:spcBef>
                <a:spcPts val="0"/>
              </a:spcBef>
              <a:spcAft>
                <a:spcPts val="0"/>
              </a:spcAft>
              <a:buSzPts val="1900"/>
              <a:buChar char="○"/>
            </a:pPr>
            <a:r>
              <a:rPr lang="en-US" sz="1900"/>
              <a:t>These meetings are held weekly on Tuesdays and Fridays from 10 - 11 am ET</a:t>
            </a:r>
            <a:endParaRPr sz="1900"/>
          </a:p>
          <a:p>
            <a:pPr indent="-349250" lvl="2" marL="1371600" rtl="0" algn="l">
              <a:lnSpc>
                <a:spcPct val="115000"/>
              </a:lnSpc>
              <a:spcBef>
                <a:spcPts val="0"/>
              </a:spcBef>
              <a:spcAft>
                <a:spcPts val="0"/>
              </a:spcAft>
              <a:buSzPts val="1900"/>
              <a:buChar char="■"/>
            </a:pPr>
            <a:r>
              <a:rPr lang="en-US" sz="1900"/>
              <a:t>Meetings on the 1st and 3rd Tuesdays of each month are condensed to 10 - 10:30 am ET to </a:t>
            </a:r>
            <a:r>
              <a:rPr lang="en-US" sz="1900"/>
              <a:t>accommodate</a:t>
            </a:r>
            <a:r>
              <a:rPr lang="en-US" sz="1900"/>
              <a:t> the All-Hands meetings</a:t>
            </a:r>
            <a:endParaRPr sz="1900"/>
          </a:p>
          <a:p>
            <a:pPr indent="0" lvl="0" marL="4572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and TAC Meetings</a:t>
            </a:r>
            <a:endParaRPr/>
          </a:p>
        </p:txBody>
      </p:sp>
      <p:sp>
        <p:nvSpPr>
          <p:cNvPr id="515" name="Google Shape;515;p43"/>
          <p:cNvSpPr txBox="1"/>
          <p:nvPr/>
        </p:nvSpPr>
        <p:spPr>
          <a:xfrm>
            <a:off x="322775" y="1172175"/>
            <a:ext cx="11611800" cy="3851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OS-Climate Governing Board meetings are open only to Members of the Governing Board and the OS-Climate Core Team</a:t>
            </a:r>
            <a:endParaRPr sz="1900"/>
          </a:p>
          <a:p>
            <a:pPr indent="-349250" lvl="1" marL="914400" rtl="0" algn="l">
              <a:lnSpc>
                <a:spcPct val="115000"/>
              </a:lnSpc>
              <a:spcBef>
                <a:spcPts val="0"/>
              </a:spcBef>
              <a:spcAft>
                <a:spcPts val="0"/>
              </a:spcAft>
              <a:buSzPts val="1900"/>
              <a:buChar char="○"/>
            </a:pPr>
            <a:r>
              <a:rPr lang="en-US" sz="1900"/>
              <a:t>Board Observers may also be included at the discretion of the Board Chair</a:t>
            </a:r>
            <a:endParaRPr sz="1900"/>
          </a:p>
          <a:p>
            <a:pPr indent="-349250" lvl="1" marL="914400" rtl="0" algn="l">
              <a:lnSpc>
                <a:spcPct val="115000"/>
              </a:lnSpc>
              <a:spcBef>
                <a:spcPts val="0"/>
              </a:spcBef>
              <a:spcAft>
                <a:spcPts val="0"/>
              </a:spcAft>
              <a:buSzPts val="1900"/>
              <a:buChar char="○"/>
            </a:pPr>
            <a:r>
              <a:rPr lang="en-US" sz="1900"/>
              <a:t>These meetings are held the 3rd Wednesday of each month from 11 am - 12 pm ET</a:t>
            </a:r>
            <a:endParaRPr sz="1900"/>
          </a:p>
          <a:p>
            <a:pPr indent="-349250" lvl="0" marL="457200" rtl="0" algn="l">
              <a:lnSpc>
                <a:spcPct val="115000"/>
              </a:lnSpc>
              <a:spcBef>
                <a:spcPts val="0"/>
              </a:spcBef>
              <a:spcAft>
                <a:spcPts val="0"/>
              </a:spcAft>
              <a:buSzPts val="1900"/>
              <a:buChar char="●"/>
            </a:pPr>
            <a:r>
              <a:rPr lang="en-US" sz="1900"/>
              <a:t>OS-Climate TAC Meetings are open only to members of the Technical Advisory Council and the Governing Board Members</a:t>
            </a:r>
            <a:endParaRPr sz="1900"/>
          </a:p>
          <a:p>
            <a:pPr indent="-349250" lvl="1" marL="914400" rtl="0" algn="l">
              <a:lnSpc>
                <a:spcPct val="115000"/>
              </a:lnSpc>
              <a:spcBef>
                <a:spcPts val="0"/>
              </a:spcBef>
              <a:spcAft>
                <a:spcPts val="0"/>
              </a:spcAft>
              <a:buSzPts val="1900"/>
              <a:buChar char="○"/>
            </a:pPr>
            <a:r>
              <a:rPr lang="en-US" sz="1900"/>
              <a:t>These meetings are held the 2nd Monday of each month from 9 - 10 am ET</a:t>
            </a:r>
            <a:endParaRPr sz="19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Signing Up for Slack &amp; Mailing Lists</a:t>
            </a:r>
            <a:endParaRPr/>
          </a:p>
        </p:txBody>
      </p:sp>
      <p:sp>
        <p:nvSpPr>
          <p:cNvPr id="522" name="Google Shape;522;p44"/>
          <p:cNvSpPr txBox="1"/>
          <p:nvPr/>
        </p:nvSpPr>
        <p:spPr>
          <a:xfrm>
            <a:off x="432500" y="1236975"/>
            <a:ext cx="11292000" cy="5524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b="1" lang="en-US" sz="1900"/>
              <a:t>OS-Climate uses Slack as well as mailing lists to communicate </a:t>
            </a:r>
            <a:r>
              <a:rPr b="1" lang="en-US" sz="1900"/>
              <a:t>project updates and workstream meeting links to our community members</a:t>
            </a:r>
            <a:endParaRPr b="1" sz="1900"/>
          </a:p>
          <a:p>
            <a:pPr indent="-349250" lvl="0" marL="457200" rtl="0" algn="l">
              <a:lnSpc>
                <a:spcPct val="115000"/>
              </a:lnSpc>
              <a:spcBef>
                <a:spcPts val="0"/>
              </a:spcBef>
              <a:spcAft>
                <a:spcPts val="0"/>
              </a:spcAft>
              <a:buSzPts val="1900"/>
              <a:buChar char="●"/>
            </a:pPr>
            <a:r>
              <a:rPr b="1" lang="en-US" sz="1900"/>
              <a:t>To join Slack, os-climate.slack.com: </a:t>
            </a:r>
            <a:r>
              <a:rPr lang="en-US" sz="1900" u="sng">
                <a:solidFill>
                  <a:schemeClr val="hlink"/>
                </a:solidFill>
                <a:hlinkClick r:id="rId3"/>
              </a:rPr>
              <a:t>click here</a:t>
            </a:r>
            <a:endParaRPr sz="1900"/>
          </a:p>
          <a:p>
            <a:pPr indent="-349250" lvl="0" marL="457200" rtl="0" algn="l">
              <a:lnSpc>
                <a:spcPct val="115000"/>
              </a:lnSpc>
              <a:spcBef>
                <a:spcPts val="0"/>
              </a:spcBef>
              <a:spcAft>
                <a:spcPts val="0"/>
              </a:spcAft>
              <a:buSzPts val="1900"/>
              <a:buChar char="●"/>
            </a:pPr>
            <a:r>
              <a:rPr b="1" lang="en-US" sz="1900"/>
              <a:t>To subscribe to any of the OS-Climate mailing lists:</a:t>
            </a:r>
            <a:endParaRPr b="1" sz="1900"/>
          </a:p>
          <a:p>
            <a:pPr indent="-349250" lvl="1" marL="914400" rtl="0" algn="l">
              <a:lnSpc>
                <a:spcPct val="115000"/>
              </a:lnSpc>
              <a:spcBef>
                <a:spcPts val="0"/>
              </a:spcBef>
              <a:spcAft>
                <a:spcPts val="0"/>
              </a:spcAft>
              <a:buSzPts val="1900"/>
              <a:buChar char="○"/>
            </a:pPr>
            <a:r>
              <a:rPr lang="en-US" sz="1900">
                <a:highlight>
                  <a:srgbClr val="FFFFFF"/>
                </a:highlight>
              </a:rPr>
              <a:t>S</a:t>
            </a:r>
            <a:r>
              <a:rPr lang="en-US" sz="1900">
                <a:highlight>
                  <a:srgbClr val="FFFFFF"/>
                </a:highlight>
              </a:rPr>
              <a:t>end an email to  &lt;listname&gt;+</a:t>
            </a:r>
            <a:r>
              <a:rPr lang="en-US" sz="1900">
                <a:solidFill>
                  <a:srgbClr val="0D429B"/>
                </a:solidFill>
                <a:highlight>
                  <a:srgbClr val="FFFFFF"/>
                </a:highlight>
              </a:rPr>
              <a:t>subscribe@lists.os-climate.org</a:t>
            </a:r>
            <a:r>
              <a:rPr lang="en-US" sz="1900">
                <a:highlight>
                  <a:srgbClr val="FFFFFF"/>
                </a:highlight>
              </a:rPr>
              <a:t> where &lt;listname&gt; is the name of the list you want to join.</a:t>
            </a:r>
            <a:r>
              <a:rPr b="1" lang="en-US" sz="1900">
                <a:highlight>
                  <a:srgbClr val="FFFFFF"/>
                </a:highlight>
              </a:rPr>
              <a:t> </a:t>
            </a:r>
            <a:r>
              <a:rPr lang="en-US" sz="1900">
                <a:highlight>
                  <a:srgbClr val="FFFFFF"/>
                </a:highlight>
              </a:rPr>
              <a:t> </a:t>
            </a:r>
            <a:endParaRPr sz="1900">
              <a:highlight>
                <a:srgbClr val="FFFFFF"/>
              </a:highlight>
            </a:endParaRPr>
          </a:p>
          <a:p>
            <a:pPr indent="-349250" lvl="2" marL="1371600" rtl="0" algn="l">
              <a:lnSpc>
                <a:spcPct val="115000"/>
              </a:lnSpc>
              <a:spcBef>
                <a:spcPts val="0"/>
              </a:spcBef>
              <a:spcAft>
                <a:spcPts val="0"/>
              </a:spcAft>
              <a:buSzPts val="1900"/>
              <a:buChar char="■"/>
            </a:pPr>
            <a:r>
              <a:rPr lang="en-US" sz="1900">
                <a:highlight>
                  <a:srgbClr val="FFFFFF"/>
                </a:highlight>
              </a:rPr>
              <a:t>(e.g. </a:t>
            </a:r>
            <a:r>
              <a:rPr lang="en-US" sz="1900" u="sng">
                <a:solidFill>
                  <a:schemeClr val="hlink"/>
                </a:solidFill>
                <a:highlight>
                  <a:srgbClr val="FFFFFF"/>
                </a:highlight>
                <a:hlinkClick r:id="rId4"/>
              </a:rPr>
              <a:t>TransitionRisk+subscribe@lists.os-climate.org</a:t>
            </a:r>
            <a:r>
              <a:rPr lang="en-US" sz="1900">
                <a:highlight>
                  <a:srgbClr val="FFFFFF"/>
                </a:highlight>
              </a:rPr>
              <a:t>).</a:t>
            </a:r>
            <a:endParaRPr sz="1900">
              <a:highlight>
                <a:srgbClr val="FFFFFF"/>
              </a:highlight>
            </a:endParaRPr>
          </a:p>
          <a:p>
            <a:pPr indent="-349250" lvl="1" marL="914400" marR="762000" rtl="0" algn="l">
              <a:lnSpc>
                <a:spcPct val="115000"/>
              </a:lnSpc>
              <a:spcBef>
                <a:spcPts val="0"/>
              </a:spcBef>
              <a:spcAft>
                <a:spcPts val="0"/>
              </a:spcAft>
              <a:buSzPts val="1900"/>
              <a:buChar char="○"/>
            </a:pPr>
            <a:r>
              <a:rPr lang="en-US" sz="1900">
                <a:highlight>
                  <a:srgbClr val="FFFFFF"/>
                </a:highlight>
              </a:rPr>
              <a:t>You can unsubscribe at any time by sending an email to &lt;listname&gt;+</a:t>
            </a:r>
            <a:r>
              <a:rPr lang="en-US" sz="1900">
                <a:solidFill>
                  <a:srgbClr val="0D429B"/>
                </a:solidFill>
                <a:highlight>
                  <a:srgbClr val="FFFFFF"/>
                </a:highlight>
              </a:rPr>
              <a:t>unsubscribe@lists.os-climate.org</a:t>
            </a:r>
            <a:r>
              <a:rPr lang="en-US" sz="1900">
                <a:highlight>
                  <a:srgbClr val="FFFFFF"/>
                </a:highlight>
              </a:rPr>
              <a:t> </a:t>
            </a:r>
            <a:endParaRPr sz="1900">
              <a:highlight>
                <a:srgbClr val="FFFFFF"/>
              </a:highlight>
            </a:endParaRPr>
          </a:p>
          <a:p>
            <a:pPr indent="-349250" lvl="1" marL="914400" marR="762000" rtl="0" algn="l">
              <a:lnSpc>
                <a:spcPct val="115000"/>
              </a:lnSpc>
              <a:spcBef>
                <a:spcPts val="0"/>
              </a:spcBef>
              <a:spcAft>
                <a:spcPts val="0"/>
              </a:spcAft>
              <a:buSzPts val="1900"/>
              <a:buChar char="○"/>
            </a:pPr>
            <a:r>
              <a:rPr lang="en-US" sz="1900">
                <a:highlight>
                  <a:srgbClr val="FFFFFF"/>
                </a:highlight>
              </a:rPr>
              <a:t>Please note: you can also set personal preferences on how to receive updates (e.g. individual messages, daily summary, access messages via the website (receive no email), etc.). </a:t>
            </a:r>
            <a:endParaRPr sz="1900">
              <a:highlight>
                <a:srgbClr val="FFFFFF"/>
              </a:highlight>
            </a:endParaRPr>
          </a:p>
          <a:p>
            <a:pPr indent="-349250" lvl="1" marL="914400" marR="762000" rtl="0" algn="l">
              <a:lnSpc>
                <a:spcPct val="115000"/>
              </a:lnSpc>
              <a:spcBef>
                <a:spcPts val="0"/>
              </a:spcBef>
              <a:spcAft>
                <a:spcPts val="0"/>
              </a:spcAft>
              <a:buSzPts val="1900"/>
              <a:buChar char="○"/>
            </a:pPr>
            <a:r>
              <a:rPr lang="en-US" sz="1900">
                <a:highlight>
                  <a:srgbClr val="FFFFFF"/>
                </a:highlight>
              </a:rPr>
              <a:t>If you have any questions/concerns, please contact Heather Ackenhusen (</a:t>
            </a:r>
            <a:r>
              <a:rPr lang="en-US" sz="1900" u="sng">
                <a:solidFill>
                  <a:schemeClr val="hlink"/>
                </a:solidFill>
                <a:highlight>
                  <a:srgbClr val="FFFFFF"/>
                </a:highlight>
                <a:hlinkClick r:id="rId5"/>
              </a:rPr>
              <a:t>hackenhusen@os-climate.org</a:t>
            </a:r>
            <a:r>
              <a:rPr lang="en-US" sz="1900">
                <a:highlight>
                  <a:srgbClr val="FFFFFF"/>
                </a:highlight>
              </a:rPr>
              <a:t>).</a:t>
            </a:r>
            <a:endParaRPr sz="1900">
              <a:highlight>
                <a:srgbClr val="FFFFFF"/>
              </a:highlight>
            </a:endParaRPr>
          </a:p>
          <a:p>
            <a:pPr indent="-349250" lvl="0" marL="457200" marR="762000" rtl="0" algn="l">
              <a:lnSpc>
                <a:spcPct val="115000"/>
              </a:lnSpc>
              <a:spcBef>
                <a:spcPts val="0"/>
              </a:spcBef>
              <a:spcAft>
                <a:spcPts val="0"/>
              </a:spcAft>
              <a:buSzPts val="1900"/>
              <a:buChar char="●"/>
            </a:pPr>
            <a:r>
              <a:rPr b="1" lang="en-US" sz="1900">
                <a:highlight>
                  <a:srgbClr val="FFFFFF"/>
                </a:highlight>
              </a:rPr>
              <a:t>See the following slide for a list of OS-Climate Mailing </a:t>
            </a:r>
            <a:r>
              <a:rPr b="1" lang="en-US" sz="1900">
                <a:highlight>
                  <a:srgbClr val="FFFFFF"/>
                </a:highlight>
              </a:rPr>
              <a:t>lists</a:t>
            </a:r>
            <a:r>
              <a:rPr b="1" lang="en-US" sz="1900">
                <a:highlight>
                  <a:srgbClr val="FFFFFF"/>
                </a:highlight>
              </a:rPr>
              <a:t> and their descriptions</a:t>
            </a:r>
            <a:endParaRPr b="1" sz="1900">
              <a:highlight>
                <a:srgbClr val="FFFFFF"/>
              </a:highlight>
            </a:endParaRPr>
          </a:p>
          <a:p>
            <a:pPr indent="0" lvl="0" marL="0" marR="762000" rtl="0" algn="l">
              <a:lnSpc>
                <a:spcPct val="115000"/>
              </a:lnSpc>
              <a:spcBef>
                <a:spcPts val="500"/>
              </a:spcBef>
              <a:spcAft>
                <a:spcPts val="500"/>
              </a:spcAft>
              <a:buNone/>
            </a:pPr>
            <a:r>
              <a:t/>
            </a:r>
            <a:endParaRPr sz="1500">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5"/>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All OS-Climate</a:t>
            </a:r>
            <a:r>
              <a:rPr lang="en-US"/>
              <a:t> Mailing Lists</a:t>
            </a:r>
            <a:endParaRPr/>
          </a:p>
        </p:txBody>
      </p:sp>
      <p:sp>
        <p:nvSpPr>
          <p:cNvPr id="529" name="Google Shape;529;p45"/>
          <p:cNvSpPr txBox="1"/>
          <p:nvPr/>
        </p:nvSpPr>
        <p:spPr>
          <a:xfrm>
            <a:off x="311675" y="1091875"/>
            <a:ext cx="10914900" cy="5460300"/>
          </a:xfrm>
          <a:prstGeom prst="rect">
            <a:avLst/>
          </a:prstGeom>
          <a:noFill/>
          <a:ln>
            <a:noFill/>
          </a:ln>
        </p:spPr>
        <p:txBody>
          <a:bodyPr anchorCtr="0" anchor="t" bIns="91425" lIns="91425" spcFirstLastPara="1" rIns="91425" wrap="square" tIns="91425">
            <a:spAutoFit/>
          </a:bodyPr>
          <a:lstStyle/>
          <a:p>
            <a:pPr indent="-323850" lvl="0" marL="457200" marR="762000" rtl="0" algn="l">
              <a:lnSpc>
                <a:spcPct val="115000"/>
              </a:lnSpc>
              <a:spcBef>
                <a:spcPts val="500"/>
              </a:spcBef>
              <a:spcAft>
                <a:spcPts val="0"/>
              </a:spcAft>
              <a:buSzPts val="1500"/>
              <a:buFont typeface="Calibri"/>
              <a:buChar char="●"/>
            </a:pPr>
            <a:r>
              <a:rPr b="1" lang="en-US" sz="1500">
                <a:solidFill>
                  <a:srgbClr val="0D429B"/>
                </a:solidFill>
                <a:highlight>
                  <a:srgbClr val="FFFFFF"/>
                </a:highlight>
              </a:rPr>
              <a:t>PhysicalRisk@lists.os-climate.org</a:t>
            </a:r>
            <a:r>
              <a:rPr b="1" lang="en-US" sz="1500">
                <a:highlight>
                  <a:srgbClr val="FFFFFF"/>
                </a:highlight>
              </a:rPr>
              <a:t>: </a:t>
            </a:r>
            <a:r>
              <a:rPr lang="en-US" sz="1500">
                <a:highlight>
                  <a:srgbClr val="FFFFFF"/>
                </a:highlight>
              </a:rPr>
              <a:t> Used to discuss requirements, development, testing, and implementation of the Physical Risk tool - the hazard and vulnerability risk models, plug &amp; play model functionality and methodology to assess asset impact, including data visualization and economic risk.</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PortfolioAlignment@lists.os-climate.org</a:t>
            </a:r>
            <a:r>
              <a:rPr b="1" lang="en-US" sz="1500">
                <a:highlight>
                  <a:srgbClr val="FFFFFF"/>
                </a:highlight>
              </a:rPr>
              <a:t>:</a:t>
            </a:r>
            <a:r>
              <a:rPr lang="en-US" sz="1500">
                <a:highlight>
                  <a:srgbClr val="FFFFFF"/>
                </a:highlight>
              </a:rPr>
              <a:t> Used to discuss requirements, development, testing, and implementation of the Implied Temperature Rise tool (ITR) along with other portfolio alignment tools - includes models, methodology, key data elements and visualization.</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TransitionRisk@lists.os-climate.org</a:t>
            </a:r>
            <a:r>
              <a:rPr b="1" lang="en-US" sz="1500">
                <a:highlight>
                  <a:srgbClr val="FFFFFF"/>
                </a:highlight>
              </a:rPr>
              <a:t>:</a:t>
            </a:r>
            <a:r>
              <a:rPr lang="en-US" sz="1500">
                <a:highlight>
                  <a:srgbClr val="FFFFFF"/>
                </a:highlight>
              </a:rPr>
              <a:t>  Used to discuss requirements, development, testing, and implementation of the Transition Risk tool with a focus on energy and economy models using SOSTrades/Witness.</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EntityMatching@lists.os-climate.org</a:t>
            </a:r>
            <a:r>
              <a:rPr b="1" lang="en-US" sz="1500">
                <a:highlight>
                  <a:srgbClr val="FFFFFF"/>
                </a:highlight>
              </a:rPr>
              <a:t>:</a:t>
            </a:r>
            <a:r>
              <a:rPr lang="en-US" sz="1500">
                <a:highlight>
                  <a:srgbClr val="FFFFFF"/>
                </a:highlight>
              </a:rPr>
              <a:t>  Used to discuss requirements, development, and testing to link key datasets to financial entities and regulatory standards, includes GLEIF, LEI, etc.</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DataCommons@lists.os-climate.org</a:t>
            </a:r>
            <a:r>
              <a:rPr b="1" lang="en-US" sz="1500">
                <a:highlight>
                  <a:srgbClr val="FFFFFF"/>
                </a:highlight>
              </a:rPr>
              <a:t>:</a:t>
            </a:r>
            <a:r>
              <a:rPr lang="en-US" sz="1500">
                <a:highlight>
                  <a:srgbClr val="FFFFFF"/>
                </a:highlight>
              </a:rPr>
              <a:t>  Used to discuss work on the platform, including:  build out of architecture, data vault implementation, use of tech infrastructure (e.g. Trino), metadata, data lineage, data ingestion pipelines/processes, etc.</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DataExtraction@lists.os-climate.org</a:t>
            </a:r>
            <a:r>
              <a:rPr b="1" lang="en-US" sz="1500">
                <a:highlight>
                  <a:srgbClr val="FFFFFF"/>
                </a:highlight>
              </a:rPr>
              <a:t>:</a:t>
            </a:r>
            <a:r>
              <a:rPr lang="en-US" sz="1500">
                <a:highlight>
                  <a:srgbClr val="FFFFFF"/>
                </a:highlight>
              </a:rPr>
              <a:t> Used to discuss work on the suite of tools used to extract data from non-standard formats(e.g. pdf reports) using NLP tools (ML and rules-based engines).  Also the forum to discuss corporate data collection and topics like counterparty data models.</a:t>
            </a:r>
            <a:endParaRPr sz="1500">
              <a:highlight>
                <a:srgbClr val="FFFFFF"/>
              </a:highlight>
            </a:endParaRPr>
          </a:p>
          <a:p>
            <a:pPr indent="-323850" lvl="0" marL="457200" marR="762000" rtl="0" algn="l">
              <a:lnSpc>
                <a:spcPct val="115000"/>
              </a:lnSpc>
              <a:spcBef>
                <a:spcPts val="0"/>
              </a:spcBef>
              <a:spcAft>
                <a:spcPts val="0"/>
              </a:spcAft>
              <a:buSzPts val="1500"/>
              <a:buFont typeface="Calibri"/>
              <a:buChar char="●"/>
            </a:pPr>
            <a:r>
              <a:rPr b="1" lang="en-US" sz="1500">
                <a:solidFill>
                  <a:srgbClr val="0D429B"/>
                </a:solidFill>
                <a:highlight>
                  <a:srgbClr val="FFFFFF"/>
                </a:highlight>
              </a:rPr>
              <a:t>Developers@lists.os-climate.org</a:t>
            </a:r>
            <a:r>
              <a:rPr b="1" lang="en-US" sz="1500">
                <a:highlight>
                  <a:srgbClr val="FFFFFF"/>
                </a:highlight>
              </a:rPr>
              <a:t>:</a:t>
            </a:r>
            <a:r>
              <a:rPr lang="en-US" sz="1500">
                <a:highlight>
                  <a:srgbClr val="FFFFFF"/>
                </a:highlight>
              </a:rPr>
              <a:t>  Used to inform OS-C GitHub users (developers, prod mgrs, proj mgrs)  about key system enhancements, architecture changes, system maintenance, modified security/license processes, etc.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9"/>
          <p:cNvSpPr txBox="1"/>
          <p:nvPr>
            <p:ph type="ctrTitle"/>
          </p:nvPr>
        </p:nvSpPr>
        <p:spPr>
          <a:xfrm>
            <a:off x="838200" y="969963"/>
            <a:ext cx="74760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OS-Climate Platform Overview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6"/>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Accessing Meeting Notes and Meeting Recordings</a:t>
            </a:r>
            <a:endParaRPr/>
          </a:p>
        </p:txBody>
      </p:sp>
      <p:sp>
        <p:nvSpPr>
          <p:cNvPr id="536" name="Google Shape;536;p46"/>
          <p:cNvSpPr txBox="1"/>
          <p:nvPr/>
        </p:nvSpPr>
        <p:spPr>
          <a:xfrm>
            <a:off x="322775" y="1172175"/>
            <a:ext cx="11611800" cy="4187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All Hands and Workstream/Project meeting recordings can be found in the following folder on our Sharepoint Communications Page:</a:t>
            </a:r>
            <a:endParaRPr sz="1900"/>
          </a:p>
          <a:p>
            <a:pPr indent="-349250" lvl="1" marL="914400" rtl="0" algn="l">
              <a:lnSpc>
                <a:spcPct val="115000"/>
              </a:lnSpc>
              <a:spcBef>
                <a:spcPts val="0"/>
              </a:spcBef>
              <a:spcAft>
                <a:spcPts val="0"/>
              </a:spcAft>
              <a:buSzPts val="1900"/>
              <a:buChar char="○"/>
            </a:pPr>
            <a:r>
              <a:rPr lang="en-US" sz="1900" u="sng">
                <a:solidFill>
                  <a:schemeClr val="hlink"/>
                </a:solidFill>
                <a:hlinkClick r:id="rId3"/>
              </a:rPr>
              <a:t>https://osclimateorg.sharepoint.com/:f:/g/EtcmK3lw5w5MqzlH_abAahgBupYIQ0bd9_hYqADx_yDtlg?e=fugKiv</a:t>
            </a:r>
            <a:endParaRPr sz="1900"/>
          </a:p>
          <a:p>
            <a:pPr indent="-349250" lvl="1" marL="914400" rtl="0" algn="l">
              <a:lnSpc>
                <a:spcPct val="115000"/>
              </a:lnSpc>
              <a:spcBef>
                <a:spcPts val="0"/>
              </a:spcBef>
              <a:spcAft>
                <a:spcPts val="0"/>
              </a:spcAft>
              <a:buSzPts val="1900"/>
              <a:buChar char="○"/>
            </a:pPr>
            <a:r>
              <a:rPr lang="en-US" sz="1900"/>
              <a:t>To protect member’s privacy, meeting recording links are password protected</a:t>
            </a:r>
            <a:endParaRPr sz="1900"/>
          </a:p>
          <a:p>
            <a:pPr indent="-349250" lvl="2" marL="1371600" rtl="0" algn="l">
              <a:lnSpc>
                <a:spcPct val="115000"/>
              </a:lnSpc>
              <a:spcBef>
                <a:spcPts val="0"/>
              </a:spcBef>
              <a:spcAft>
                <a:spcPts val="0"/>
              </a:spcAft>
              <a:buSzPts val="1900"/>
              <a:buChar char="■"/>
            </a:pPr>
            <a:r>
              <a:rPr lang="en-US" sz="1900"/>
              <a:t>See the Book.xlsx file in the meeting recordings folder for password info</a:t>
            </a:r>
            <a:endParaRPr sz="1900"/>
          </a:p>
          <a:p>
            <a:pPr indent="-349250" lvl="0" marL="457200" rtl="0" algn="l">
              <a:lnSpc>
                <a:spcPct val="115000"/>
              </a:lnSpc>
              <a:spcBef>
                <a:spcPts val="0"/>
              </a:spcBef>
              <a:spcAft>
                <a:spcPts val="0"/>
              </a:spcAft>
              <a:buSzPts val="1900"/>
              <a:buChar char="●"/>
            </a:pPr>
            <a:r>
              <a:rPr lang="en-US" sz="1900">
                <a:solidFill>
                  <a:schemeClr val="dk2"/>
                </a:solidFill>
              </a:rPr>
              <a:t>TAC and Governing Board meeting notes can be found in the following folder on our Sharepoint Communications Page</a:t>
            </a:r>
            <a:endParaRPr sz="19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7"/>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Resources for First Time Open Source Contributors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Intro to Open-Source Resources</a:t>
            </a:r>
            <a:endParaRPr/>
          </a:p>
        </p:txBody>
      </p:sp>
      <p:sp>
        <p:nvSpPr>
          <p:cNvPr id="548" name="Google Shape;548;p48"/>
          <p:cNvSpPr txBox="1"/>
          <p:nvPr/>
        </p:nvSpPr>
        <p:spPr>
          <a:xfrm>
            <a:off x="322775" y="1172175"/>
            <a:ext cx="11267700" cy="6187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For general Guidance on participating in an open-source project:  </a:t>
            </a:r>
            <a:r>
              <a:rPr lang="en-US" sz="1900" u="sng">
                <a:solidFill>
                  <a:schemeClr val="hlink"/>
                </a:solidFill>
                <a:hlinkClick r:id="rId3"/>
              </a:rPr>
              <a:t>http://theopensourceway.org/</a:t>
            </a:r>
            <a:endParaRPr sz="1900"/>
          </a:p>
          <a:p>
            <a:pPr indent="-349250" lvl="1" marL="914400" rtl="0" algn="l">
              <a:lnSpc>
                <a:spcPct val="115000"/>
              </a:lnSpc>
              <a:spcBef>
                <a:spcPts val="0"/>
              </a:spcBef>
              <a:spcAft>
                <a:spcPts val="0"/>
              </a:spcAft>
              <a:buSzPts val="1900"/>
              <a:buChar char="○"/>
            </a:pPr>
            <a:r>
              <a:rPr lang="en-US" sz="1900"/>
              <a:t>Overview </a:t>
            </a:r>
            <a:endParaRPr sz="1900"/>
          </a:p>
          <a:p>
            <a:pPr indent="-349250" lvl="2" marL="1371600" rtl="0" algn="l">
              <a:lnSpc>
                <a:spcPct val="115000"/>
              </a:lnSpc>
              <a:spcBef>
                <a:spcPts val="0"/>
              </a:spcBef>
              <a:spcAft>
                <a:spcPts val="0"/>
              </a:spcAft>
              <a:buSzPts val="1900"/>
              <a:buChar char="■"/>
            </a:pPr>
            <a:r>
              <a:rPr lang="en-US" sz="1900"/>
              <a:t>Video: </a:t>
            </a:r>
            <a:r>
              <a:rPr lang="en-US" sz="1200" u="sng">
                <a:solidFill>
                  <a:schemeClr val="hlink"/>
                </a:solidFill>
                <a:hlinkClick r:id="rId4"/>
              </a:rPr>
              <a:t>https://osclimateorg.sharepoint.com/:v:/g/EWCZiRHyyX5PrAfLtB4kNrkB2Wq7N-gO0UEwImceYHaRrg?e=bMwdtL</a:t>
            </a:r>
            <a:r>
              <a:rPr lang="en-US" sz="1200"/>
              <a:t> </a:t>
            </a:r>
            <a:r>
              <a:rPr lang="en-US" sz="1900"/>
              <a:t> </a:t>
            </a:r>
            <a:endParaRPr sz="1900"/>
          </a:p>
          <a:p>
            <a:pPr indent="-349250" lvl="2" marL="1371600" rtl="0" algn="l">
              <a:lnSpc>
                <a:spcPct val="115000"/>
              </a:lnSpc>
              <a:spcBef>
                <a:spcPts val="0"/>
              </a:spcBef>
              <a:spcAft>
                <a:spcPts val="0"/>
              </a:spcAft>
              <a:buSzPts val="1900"/>
              <a:buChar char="■"/>
            </a:pPr>
            <a:r>
              <a:rPr lang="en-US" sz="1900"/>
              <a:t>Presentation: </a:t>
            </a:r>
            <a:r>
              <a:rPr lang="en-US" sz="1200" u="sng">
                <a:solidFill>
                  <a:schemeClr val="hlink"/>
                </a:solidFill>
                <a:hlinkClick r:id="rId5"/>
              </a:rPr>
              <a:t>https://osclimateorg.sharepoint.com/:b:/g/ETb2lsvJ2yZFhlloUEGalSUBBwR3OSlk1AUjJnQeSxNfBA?e=XQE9bK</a:t>
            </a:r>
            <a:r>
              <a:rPr lang="en-US" sz="1200"/>
              <a:t> </a:t>
            </a:r>
            <a:endParaRPr sz="1900"/>
          </a:p>
          <a:p>
            <a:pPr indent="-349250" lvl="1" marL="914400" rtl="0" algn="l">
              <a:lnSpc>
                <a:spcPct val="115000"/>
              </a:lnSpc>
              <a:spcBef>
                <a:spcPts val="0"/>
              </a:spcBef>
              <a:spcAft>
                <a:spcPts val="0"/>
              </a:spcAft>
              <a:buSzPts val="1900"/>
              <a:buChar char="○"/>
            </a:pPr>
            <a:r>
              <a:rPr lang="en-US" sz="1900"/>
              <a:t>Dev Ops Best Practices</a:t>
            </a:r>
            <a:endParaRPr sz="1900"/>
          </a:p>
          <a:p>
            <a:pPr indent="-349250" lvl="2" marL="1371600" rtl="0" algn="l">
              <a:lnSpc>
                <a:spcPct val="115000"/>
              </a:lnSpc>
              <a:spcBef>
                <a:spcPts val="0"/>
              </a:spcBef>
              <a:spcAft>
                <a:spcPts val="0"/>
              </a:spcAft>
              <a:buSzPts val="1900"/>
              <a:buChar char="■"/>
            </a:pPr>
            <a:r>
              <a:rPr lang="en-US" sz="1900"/>
              <a:t>Video: </a:t>
            </a:r>
            <a:r>
              <a:rPr lang="en-US" u="sng">
                <a:solidFill>
                  <a:schemeClr val="hlink"/>
                </a:solidFill>
                <a:hlinkClick r:id="rId6"/>
              </a:rPr>
              <a:t>https://osclimateorg.sharepoint.com/:v:/g/EUeiDhnMLb9Lsk5SyvvCWHsBh6nPjRyly-qCKN8-6K0AMA?e=wE0Afs</a:t>
            </a:r>
            <a:endParaRPr/>
          </a:p>
          <a:p>
            <a:pPr indent="-349250" lvl="2" marL="1371600" rtl="0" algn="l">
              <a:lnSpc>
                <a:spcPct val="115000"/>
              </a:lnSpc>
              <a:spcBef>
                <a:spcPts val="0"/>
              </a:spcBef>
              <a:spcAft>
                <a:spcPts val="0"/>
              </a:spcAft>
              <a:buSzPts val="1900"/>
              <a:buChar char="■"/>
            </a:pPr>
            <a:r>
              <a:rPr lang="en-US" sz="1900"/>
              <a:t>Presentation: </a:t>
            </a:r>
            <a:r>
              <a:rPr lang="en-US" sz="1100" u="sng">
                <a:solidFill>
                  <a:schemeClr val="hlink"/>
                </a:solidFill>
                <a:hlinkClick r:id="rId7"/>
              </a:rPr>
              <a:t>https://osclimateorg.sharepoint.com/:b:/g/Ed9eFTip1X1Eh3EhkRI25VEBOcOC7sZSas9iZFHwZvspKA?e=Bx5dhL</a:t>
            </a:r>
            <a:endParaRPr sz="1100"/>
          </a:p>
          <a:p>
            <a:pPr indent="-368300" lvl="0" marL="457200" rtl="0" algn="l">
              <a:lnSpc>
                <a:spcPct val="115000"/>
              </a:lnSpc>
              <a:spcBef>
                <a:spcPts val="0"/>
              </a:spcBef>
              <a:spcAft>
                <a:spcPts val="0"/>
              </a:spcAft>
              <a:buSzPts val="2200"/>
              <a:buChar char="●"/>
            </a:pPr>
            <a:r>
              <a:rPr lang="en-US" sz="1900"/>
              <a:t>For guidance on how to make a pull request in github visit:</a:t>
            </a:r>
            <a:endParaRPr sz="1900"/>
          </a:p>
          <a:p>
            <a:pPr indent="-349250" lvl="1" marL="914400" rtl="0" algn="l">
              <a:lnSpc>
                <a:spcPct val="115000"/>
              </a:lnSpc>
              <a:spcBef>
                <a:spcPts val="0"/>
              </a:spcBef>
              <a:spcAft>
                <a:spcPts val="0"/>
              </a:spcAft>
              <a:buSzPts val="1900"/>
              <a:buChar char="○"/>
            </a:pPr>
            <a:r>
              <a:rPr lang="en-US" sz="1900" u="sng">
                <a:solidFill>
                  <a:schemeClr val="accent2"/>
                </a:solidFill>
                <a:hlinkClick r:id="rId8">
                  <a:extLst>
                    <a:ext uri="{A12FA001-AC4F-418D-AE19-62706E023703}">
                      <ahyp:hlinkClr val="tx"/>
                    </a:ext>
                  </a:extLst>
                </a:hlinkClick>
              </a:rPr>
              <a:t>https://yourfirstpr.github.io/</a:t>
            </a:r>
            <a:endParaRPr sz="1900"/>
          </a:p>
          <a:p>
            <a:pPr indent="-349250" lvl="0" marL="457200" rtl="0" algn="l">
              <a:lnSpc>
                <a:spcPct val="115000"/>
              </a:lnSpc>
              <a:spcBef>
                <a:spcPts val="0"/>
              </a:spcBef>
              <a:spcAft>
                <a:spcPts val="0"/>
              </a:spcAft>
              <a:buSzPts val="1900"/>
              <a:buChar char="●"/>
            </a:pPr>
            <a:r>
              <a:rPr lang="en-US" sz="1900"/>
              <a:t>For information on open-source </a:t>
            </a:r>
            <a:r>
              <a:rPr lang="en-US" sz="1900"/>
              <a:t>license</a:t>
            </a:r>
            <a:r>
              <a:rPr lang="en-US" sz="1900"/>
              <a:t> compliance</a:t>
            </a:r>
            <a:endParaRPr sz="1900"/>
          </a:p>
          <a:p>
            <a:pPr indent="-311150" lvl="1" marL="914400" rtl="0" algn="l">
              <a:lnSpc>
                <a:spcPct val="115000"/>
              </a:lnSpc>
              <a:spcBef>
                <a:spcPts val="0"/>
              </a:spcBef>
              <a:spcAft>
                <a:spcPts val="0"/>
              </a:spcAft>
              <a:buSzPts val="1300"/>
              <a:buChar char="○"/>
            </a:pPr>
            <a:r>
              <a:rPr lang="en-US" sz="1600"/>
              <a:t>Blog</a:t>
            </a:r>
            <a:r>
              <a:rPr lang="en-US" sz="1900"/>
              <a:t>: </a:t>
            </a:r>
            <a:r>
              <a:rPr lang="en-US" sz="1300" u="sng">
                <a:solidFill>
                  <a:schemeClr val="hlink"/>
                </a:solidFill>
                <a:hlinkClick r:id="rId9"/>
              </a:rPr>
              <a:t>https://www.finos.org/blog/announcing-the-open-source-license-compliance-handbook</a:t>
            </a:r>
            <a:endParaRPr sz="1300"/>
          </a:p>
          <a:p>
            <a:pPr indent="-311150" lvl="1" marL="914400" rtl="0" algn="l">
              <a:lnSpc>
                <a:spcPct val="115000"/>
              </a:lnSpc>
              <a:spcBef>
                <a:spcPts val="0"/>
              </a:spcBef>
              <a:spcAft>
                <a:spcPts val="0"/>
              </a:spcAft>
              <a:buSzPts val="1300"/>
              <a:buChar char="○"/>
            </a:pPr>
            <a:r>
              <a:rPr lang="en-US" sz="1500"/>
              <a:t>Handbook:</a:t>
            </a:r>
            <a:r>
              <a:rPr lang="en-US" sz="1300"/>
              <a:t> </a:t>
            </a:r>
            <a:r>
              <a:rPr lang="en-US" sz="1100" u="sng">
                <a:solidFill>
                  <a:schemeClr val="hlink"/>
                </a:solidFill>
                <a:hlinkClick r:id="rId10"/>
              </a:rPr>
              <a:t>https://www.finos.org/open-source-license-compliance-handbook-download-page?hs_preview=nOUxUYUU-7982450440&amp;hsLang=en-us</a:t>
            </a:r>
            <a:endParaRPr sz="1100"/>
          </a:p>
          <a:p>
            <a:pPr indent="-349250" lvl="0" marL="457200" rtl="0" algn="l">
              <a:lnSpc>
                <a:spcPct val="115000"/>
              </a:lnSpc>
              <a:spcBef>
                <a:spcPts val="0"/>
              </a:spcBef>
              <a:spcAft>
                <a:spcPts val="0"/>
              </a:spcAft>
              <a:buSzPts val="1900"/>
              <a:buChar char="●"/>
            </a:pPr>
            <a:r>
              <a:rPr lang="en-US" sz="1900"/>
              <a:t>Other best practices</a:t>
            </a:r>
            <a:endParaRPr sz="1900"/>
          </a:p>
          <a:p>
            <a:pPr indent="-349250" lvl="1" marL="914400" rtl="0" algn="l">
              <a:lnSpc>
                <a:spcPct val="115000"/>
              </a:lnSpc>
              <a:spcBef>
                <a:spcPts val="0"/>
              </a:spcBef>
              <a:spcAft>
                <a:spcPts val="0"/>
              </a:spcAft>
              <a:buSzPts val="1900"/>
              <a:buChar char="○"/>
            </a:pPr>
            <a:r>
              <a:rPr lang="en-US" sz="1900" u="sng">
                <a:solidFill>
                  <a:schemeClr val="hlink"/>
                </a:solidFill>
                <a:hlinkClick r:id="rId11"/>
              </a:rPr>
              <a:t>https://www.finos.org/open-source-readiness</a:t>
            </a:r>
            <a:endParaRPr sz="1900"/>
          </a:p>
          <a:p>
            <a:pPr indent="-349250" lvl="0" marL="457200" rtl="0" algn="l">
              <a:lnSpc>
                <a:spcPct val="115000"/>
              </a:lnSpc>
              <a:spcBef>
                <a:spcPts val="0"/>
              </a:spcBef>
              <a:spcAft>
                <a:spcPts val="0"/>
              </a:spcAft>
              <a:buClr>
                <a:srgbClr val="FF0000"/>
              </a:buClr>
              <a:buSzPts val="1900"/>
              <a:buChar char="●"/>
            </a:pPr>
            <a:r>
              <a:rPr lang="en-US" sz="1900">
                <a:solidFill>
                  <a:srgbClr val="FF0000"/>
                </a:solidFill>
              </a:rPr>
              <a:t>+ Additional resources from Red Hat</a:t>
            </a:r>
            <a:endParaRPr sz="1900">
              <a:solidFill>
                <a:srgbClr val="FF0000"/>
              </a:solidFill>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Where to Look for Issues</a:t>
            </a:r>
            <a:endParaRPr/>
          </a:p>
        </p:txBody>
      </p:sp>
      <p:sp>
        <p:nvSpPr>
          <p:cNvPr id="555" name="Google Shape;555;p49"/>
          <p:cNvSpPr txBox="1"/>
          <p:nvPr/>
        </p:nvSpPr>
        <p:spPr>
          <a:xfrm>
            <a:off x="322775" y="1172175"/>
            <a:ext cx="4395600" cy="4187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900"/>
              <a:t>To start contributing to the Data Commons workstream visit </a:t>
            </a:r>
            <a:r>
              <a:rPr lang="en-US" sz="1900" u="sng">
                <a:solidFill>
                  <a:schemeClr val="hlink"/>
                </a:solidFill>
                <a:hlinkClick r:id="rId3"/>
              </a:rPr>
              <a:t>https://github.com/os-climate/os_c_data_commons/issues</a:t>
            </a:r>
            <a:endParaRPr sz="1900"/>
          </a:p>
          <a:p>
            <a:pPr indent="-349250" lvl="0" marL="457200" rtl="0" algn="l">
              <a:lnSpc>
                <a:spcPct val="115000"/>
              </a:lnSpc>
              <a:spcBef>
                <a:spcPts val="0"/>
              </a:spcBef>
              <a:spcAft>
                <a:spcPts val="0"/>
              </a:spcAft>
              <a:buSzPts val="1900"/>
              <a:buChar char="●"/>
            </a:pPr>
            <a:r>
              <a:rPr lang="en-US" sz="1900"/>
              <a:t>Find labels like: </a:t>
            </a:r>
            <a:endParaRPr sz="1900"/>
          </a:p>
          <a:p>
            <a:pPr indent="-349250" lvl="1" marL="914400" rtl="0" algn="l">
              <a:lnSpc>
                <a:spcPct val="115000"/>
              </a:lnSpc>
              <a:spcBef>
                <a:spcPts val="0"/>
              </a:spcBef>
              <a:spcAft>
                <a:spcPts val="0"/>
              </a:spcAft>
              <a:buSzPts val="1900"/>
              <a:buChar char="○"/>
            </a:pPr>
            <a:r>
              <a:rPr lang="en-US" sz="1900"/>
              <a:t>Starter</a:t>
            </a:r>
            <a:endParaRPr sz="1900"/>
          </a:p>
          <a:p>
            <a:pPr indent="-349250" lvl="1" marL="914400" rtl="0" algn="l">
              <a:lnSpc>
                <a:spcPct val="115000"/>
              </a:lnSpc>
              <a:spcBef>
                <a:spcPts val="0"/>
              </a:spcBef>
              <a:spcAft>
                <a:spcPts val="0"/>
              </a:spcAft>
              <a:buSzPts val="1900"/>
              <a:buChar char="○"/>
            </a:pPr>
            <a:r>
              <a:rPr lang="en-US" sz="1900"/>
              <a:t>Good first bug</a:t>
            </a:r>
            <a:endParaRPr sz="1900"/>
          </a:p>
          <a:p>
            <a:pPr indent="-349250" lvl="1" marL="914400" rtl="0" algn="l">
              <a:lnSpc>
                <a:spcPct val="115000"/>
              </a:lnSpc>
              <a:spcBef>
                <a:spcPts val="0"/>
              </a:spcBef>
              <a:spcAft>
                <a:spcPts val="0"/>
              </a:spcAft>
              <a:buSzPts val="1900"/>
              <a:buChar char="○"/>
            </a:pPr>
            <a:r>
              <a:rPr lang="en-US" sz="1900"/>
              <a:t>low hanging fruit</a:t>
            </a:r>
            <a:endParaRPr sz="1900"/>
          </a:p>
          <a:p>
            <a:pPr indent="-349250" lvl="1" marL="914400" rtl="0" algn="l">
              <a:lnSpc>
                <a:spcPct val="115000"/>
              </a:lnSpc>
              <a:spcBef>
                <a:spcPts val="0"/>
              </a:spcBef>
              <a:spcAft>
                <a:spcPts val="0"/>
              </a:spcAft>
              <a:buSzPts val="1900"/>
              <a:buChar char="○"/>
            </a:pPr>
            <a:r>
              <a:rPr lang="en-US" sz="1900"/>
              <a:t>help wanted</a:t>
            </a:r>
            <a:endParaRPr sz="19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2200"/>
          </a:p>
        </p:txBody>
      </p:sp>
      <p:pic>
        <p:nvPicPr>
          <p:cNvPr id="556" name="Google Shape;556;p49"/>
          <p:cNvPicPr preferRelativeResize="0"/>
          <p:nvPr/>
        </p:nvPicPr>
        <p:blipFill>
          <a:blip r:embed="rId4">
            <a:alphaModFix/>
          </a:blip>
          <a:stretch>
            <a:fillRect/>
          </a:stretch>
        </p:blipFill>
        <p:spPr>
          <a:xfrm>
            <a:off x="5044475" y="1173700"/>
            <a:ext cx="6744476" cy="4336750"/>
          </a:xfrm>
          <a:prstGeom prst="rect">
            <a:avLst/>
          </a:prstGeom>
          <a:noFill/>
          <a:ln>
            <a:noFill/>
          </a:ln>
        </p:spPr>
      </p:pic>
      <p:sp>
        <p:nvSpPr>
          <p:cNvPr id="557" name="Google Shape;557;p49"/>
          <p:cNvSpPr/>
          <p:nvPr/>
        </p:nvSpPr>
        <p:spPr>
          <a:xfrm>
            <a:off x="7141375" y="1904050"/>
            <a:ext cx="921000" cy="56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type="ctrTitle"/>
          </p:nvPr>
        </p:nvSpPr>
        <p:spPr>
          <a:xfrm>
            <a:off x="838200" y="969963"/>
            <a:ext cx="58677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Data Commons Workstream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Data Commons Overview</a:t>
            </a:r>
            <a:endParaRPr/>
          </a:p>
        </p:txBody>
      </p:sp>
      <p:sp>
        <p:nvSpPr>
          <p:cNvPr id="569" name="Google Shape;569;p51"/>
          <p:cNvSpPr txBox="1"/>
          <p:nvPr/>
        </p:nvSpPr>
        <p:spPr>
          <a:xfrm>
            <a:off x="322775" y="911150"/>
            <a:ext cx="11611800" cy="551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600"/>
              <a:t>A</a:t>
            </a:r>
            <a:r>
              <a:rPr b="1" lang="en-US" sz="1600"/>
              <a:t> core goal of the Data Commons is to establish a publicly available database of all corporate voluntary and regulatory climate disclosures as well as reliable estimated data for companies that do not disclose, through advanced AI. </a:t>
            </a:r>
            <a:endParaRPr b="1" sz="1600"/>
          </a:p>
          <a:p>
            <a:pPr indent="-330200" lvl="0" marL="457200" rtl="0" algn="l">
              <a:lnSpc>
                <a:spcPct val="115000"/>
              </a:lnSpc>
              <a:spcBef>
                <a:spcPts val="0"/>
              </a:spcBef>
              <a:spcAft>
                <a:spcPts val="0"/>
              </a:spcAft>
              <a:buSzPts val="1600"/>
              <a:buChar char="●"/>
            </a:pPr>
            <a:r>
              <a:rPr lang="en-US" sz="1600"/>
              <a:t>The Data Commons will combine federation from other existing sources with direct capture, cleanup, and storage of data in several domains. </a:t>
            </a:r>
            <a:endParaRPr sz="1600"/>
          </a:p>
          <a:p>
            <a:pPr indent="-330200" lvl="0" marL="457200" rtl="0" algn="l">
              <a:lnSpc>
                <a:spcPct val="115000"/>
              </a:lnSpc>
              <a:spcBef>
                <a:spcPts val="0"/>
              </a:spcBef>
              <a:spcAft>
                <a:spcPts val="0"/>
              </a:spcAft>
              <a:buSzPts val="1600"/>
              <a:buChar char="●"/>
            </a:pPr>
            <a:r>
              <a:rPr lang="en-US" sz="1600"/>
              <a:t>The Commons will also cover data on climate scenarios, sectors and industries, policy, technology, corporate and public sector physical assets, linkage of these to companies and financial instruments, and other physical data (climate and weather, biodiversity and other natural capital, etc.)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For a high-level overview of the Data Commons use cases and </a:t>
            </a:r>
            <a:r>
              <a:rPr lang="en-US" sz="1600"/>
              <a:t>architecture, see the following presentation from our COP26 launch event:</a:t>
            </a:r>
            <a:endParaRPr sz="1600"/>
          </a:p>
          <a:p>
            <a:pPr indent="-330200" lvl="0" marL="457200" rtl="0" algn="l">
              <a:lnSpc>
                <a:spcPct val="115000"/>
              </a:lnSpc>
              <a:spcBef>
                <a:spcPts val="0"/>
              </a:spcBef>
              <a:spcAft>
                <a:spcPts val="0"/>
              </a:spcAft>
              <a:buSzPts val="1600"/>
              <a:buChar char="●"/>
            </a:pPr>
            <a:r>
              <a:rPr lang="en-US" sz="1600" u="sng">
                <a:solidFill>
                  <a:schemeClr val="hlink"/>
                </a:solidFill>
                <a:hlinkClick r:id="rId3"/>
              </a:rPr>
              <a:t>https://vimeo.com/658789631</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For a more detailed overview of the Data Commons components, including data management and architecture, see the following presentation from our Technical Deep Dive Sessions:</a:t>
            </a:r>
            <a:endParaRPr sz="1600"/>
          </a:p>
          <a:p>
            <a:pPr indent="-330200" lvl="0" marL="457200" rtl="0" algn="l">
              <a:lnSpc>
                <a:spcPct val="115000"/>
              </a:lnSpc>
              <a:spcBef>
                <a:spcPts val="0"/>
              </a:spcBef>
              <a:spcAft>
                <a:spcPts val="0"/>
              </a:spcAft>
              <a:buSzPts val="1600"/>
              <a:buChar char="●"/>
            </a:pPr>
            <a:r>
              <a:rPr lang="en-US" sz="1600" u="sng">
                <a:solidFill>
                  <a:schemeClr val="hlink"/>
                </a:solidFill>
                <a:hlinkClick r:id="rId4"/>
              </a:rPr>
              <a:t>https://vimeo.com/652668433</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For additional resources on the Data Commons architecture and use cases, see </a:t>
            </a:r>
            <a:r>
              <a:rPr lang="en-US" sz="1600">
                <a:solidFill>
                  <a:srgbClr val="FF0000"/>
                </a:solidFill>
              </a:rPr>
              <a:t>the Data Commons appendix slides</a:t>
            </a:r>
            <a:endParaRPr sz="1600"/>
          </a:p>
          <a:p>
            <a:pPr indent="0" lvl="0" marL="0" rtl="0" algn="l">
              <a:lnSpc>
                <a:spcPct val="115000"/>
              </a:lnSpc>
              <a:spcBef>
                <a:spcPts val="0"/>
              </a:spcBef>
              <a:spcAft>
                <a:spcPts val="0"/>
              </a:spcAft>
              <a:buNone/>
            </a:pPr>
            <a:r>
              <a:t/>
            </a:r>
            <a:endParaRPr sz="15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2"/>
          <p:cNvSpPr txBox="1"/>
          <p:nvPr>
            <p:ph type="title"/>
          </p:nvPr>
        </p:nvSpPr>
        <p:spPr>
          <a:xfrm>
            <a:off x="311675" y="239770"/>
            <a:ext cx="11634000" cy="58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Data Commons Workstream Orientation</a:t>
            </a:r>
            <a:endParaRPr/>
          </a:p>
        </p:txBody>
      </p:sp>
      <p:sp>
        <p:nvSpPr>
          <p:cNvPr id="576" name="Google Shape;576;p52"/>
          <p:cNvSpPr txBox="1"/>
          <p:nvPr/>
        </p:nvSpPr>
        <p:spPr>
          <a:xfrm>
            <a:off x="322775" y="911150"/>
            <a:ext cx="11611800" cy="5264100"/>
          </a:xfrm>
          <a:prstGeom prst="rect">
            <a:avLst/>
          </a:prstGeom>
          <a:noFill/>
          <a:ln>
            <a:noFill/>
          </a:ln>
        </p:spPr>
        <p:txBody>
          <a:bodyPr anchorCtr="0" anchor="t" bIns="91425" lIns="91425" spcFirstLastPara="1" rIns="91425" wrap="square" tIns="91425">
            <a:spAutoFit/>
          </a:bodyPr>
          <a:lstStyle/>
          <a:p>
            <a:pPr indent="-323850" lvl="0" marL="457200" rtl="0" algn="l">
              <a:spcBef>
                <a:spcPts val="450"/>
              </a:spcBef>
              <a:spcAft>
                <a:spcPts val="0"/>
              </a:spcAft>
              <a:buClr>
                <a:srgbClr val="1F1F1F"/>
              </a:buClr>
              <a:buSzPts val="1500"/>
              <a:buFont typeface="Noto Sans Symbols"/>
              <a:buAutoNum type="arabicPeriod"/>
            </a:pPr>
            <a:r>
              <a:rPr lang="en-US" sz="1500">
                <a:solidFill>
                  <a:srgbClr val="1F1F1F"/>
                </a:solidFill>
              </a:rPr>
              <a:t>Join the os-climate organization on Github</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This is currently a private repository for members only - Michael Tiemann (mtiemann@os-climate.org) or Heather Ackenhusen (</a:t>
            </a:r>
            <a:r>
              <a:rPr lang="en-US" sz="1500" u="sng">
                <a:solidFill>
                  <a:schemeClr val="hlink"/>
                </a:solidFill>
                <a:hlinkClick r:id="rId3"/>
              </a:rPr>
              <a:t>hackenhusen@os-climate.org</a:t>
            </a:r>
            <a:r>
              <a:rPr lang="en-US" sz="1500">
                <a:solidFill>
                  <a:srgbClr val="1F1F1F"/>
                </a:solidFill>
              </a:rPr>
              <a:t>) must invite new members</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Our organization will be opened to the public in 2022 Q1 when we shift to full open source</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Review the Data Commons </a:t>
            </a:r>
            <a:r>
              <a:rPr lang="en-US" sz="1500" u="sng">
                <a:solidFill>
                  <a:srgbClr val="1F1F1F"/>
                </a:solidFill>
                <a:hlinkClick r:id="rId4">
                  <a:extLst>
                    <a:ext uri="{A12FA001-AC4F-418D-AE19-62706E023703}">
                      <ahyp:hlinkClr val="tx"/>
                    </a:ext>
                  </a:extLst>
                </a:hlinkClick>
              </a:rPr>
              <a:t>README </a:t>
            </a:r>
            <a:r>
              <a:rPr lang="en-US" sz="1500">
                <a:solidFill>
                  <a:srgbClr val="1F1F1F"/>
                </a:solidFill>
              </a:rPr>
              <a:t>for a description of the project</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Review the </a:t>
            </a:r>
            <a:r>
              <a:rPr lang="en-US" sz="1500" u="sng">
                <a:solidFill>
                  <a:srgbClr val="1F1F1F"/>
                </a:solidFill>
                <a:hlinkClick r:id="rId5">
                  <a:extLst>
                    <a:ext uri="{A12FA001-AC4F-418D-AE19-62706E023703}">
                      <ahyp:hlinkClr val="tx"/>
                    </a:ext>
                  </a:extLst>
                </a:hlinkClick>
              </a:rPr>
              <a:t>Data Commons Architecture Blueprint </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Use the </a:t>
            </a:r>
            <a:r>
              <a:rPr lang="en-US" sz="1500" u="sng">
                <a:solidFill>
                  <a:srgbClr val="1F1F1F"/>
                </a:solidFill>
                <a:hlinkClick r:id="rId6">
                  <a:extLst>
                    <a:ext uri="{A12FA001-AC4F-418D-AE19-62706E023703}">
                      <ahyp:hlinkClr val="tx"/>
                    </a:ext>
                  </a:extLst>
                </a:hlinkClick>
              </a:rPr>
              <a:t>OS-Climate Data Commons Developer Guide</a:t>
            </a:r>
            <a:r>
              <a:rPr lang="en-US" sz="1500">
                <a:solidFill>
                  <a:srgbClr val="1F1F1F"/>
                </a:solidFill>
              </a:rPr>
              <a:t> as a tutorial resource for the following tasks:</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Setting up your initial environment</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Explore notebooks and manage dependencies</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Push changes to GitHub</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Setup pipelines to create releases, build images and enable dependency management</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Create a Data Ingestion Pipeline</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Create a Data Processing Pipeline</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Setup and Deploy Inference Application</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Test Deployed inference application</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Monitor your inference application deployed</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Review the Data Commons </a:t>
            </a:r>
            <a:r>
              <a:rPr lang="en-US" sz="1500" u="sng">
                <a:solidFill>
                  <a:srgbClr val="1F1F1F"/>
                </a:solidFill>
                <a:hlinkClick r:id="rId7">
                  <a:extLst>
                    <a:ext uri="{A12FA001-AC4F-418D-AE19-62706E023703}">
                      <ahyp:hlinkClr val="tx"/>
                    </a:ext>
                  </a:extLst>
                </a:hlinkClick>
              </a:rPr>
              <a:t>LICENSE</a:t>
            </a:r>
            <a:r>
              <a:rPr lang="en-US" sz="1500">
                <a:solidFill>
                  <a:srgbClr val="1F1F1F"/>
                </a:solidFill>
              </a:rPr>
              <a:t> documentation (Apache 2.0)</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Members can subscribe to a list by sending an email to: DataCommons+subscribe@lists.os-climate.org and Developers+subscribe@lists.os-climate.org</a:t>
            </a:r>
            <a:endParaRPr sz="1500">
              <a:solidFill>
                <a:srgbClr val="1F1F1F"/>
              </a:solidFill>
            </a:endParaRPr>
          </a:p>
          <a:p>
            <a:pPr indent="-323850" lvl="0" marL="457200" rtl="0" algn="l">
              <a:spcBef>
                <a:spcPts val="0"/>
              </a:spcBef>
              <a:spcAft>
                <a:spcPts val="0"/>
              </a:spcAft>
              <a:buClr>
                <a:srgbClr val="1F1F1F"/>
              </a:buClr>
              <a:buSzPts val="1500"/>
              <a:buFont typeface="Noto Sans Symbols"/>
              <a:buAutoNum type="arabicPeriod"/>
            </a:pPr>
            <a:r>
              <a:rPr lang="en-US" sz="1500">
                <a:solidFill>
                  <a:srgbClr val="1F1F1F"/>
                </a:solidFill>
              </a:rPr>
              <a:t>Email admin@os-climate.org to be added to the following meetings:</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Data Commons Weekly Tech Check-ins: Thursdays @ 10 - 10:30 am ET</a:t>
            </a:r>
            <a:endParaRPr sz="1500">
              <a:solidFill>
                <a:srgbClr val="1F1F1F"/>
              </a:solidFill>
            </a:endParaRPr>
          </a:p>
          <a:p>
            <a:pPr indent="-323850" lvl="1" marL="914400" rtl="0" algn="l">
              <a:spcBef>
                <a:spcPts val="0"/>
              </a:spcBef>
              <a:spcAft>
                <a:spcPts val="0"/>
              </a:spcAft>
              <a:buClr>
                <a:srgbClr val="1F1F1F"/>
              </a:buClr>
              <a:buSzPts val="1500"/>
              <a:buFont typeface="Noto Sans Symbols"/>
              <a:buAutoNum type="alphaLcPeriod"/>
            </a:pPr>
            <a:r>
              <a:rPr lang="en-US" sz="1500">
                <a:solidFill>
                  <a:srgbClr val="1F1F1F"/>
                </a:solidFill>
              </a:rPr>
              <a:t>Data Commons Daily Office hours: Tuesdays and Fridays @ 10 - 11 am ET</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3"/>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Participate in a Sprint</a:t>
            </a:r>
            <a:endParaRPr/>
          </a:p>
        </p:txBody>
      </p:sp>
      <p:sp>
        <p:nvSpPr>
          <p:cNvPr id="583" name="Google Shape;583;p53"/>
          <p:cNvSpPr txBox="1"/>
          <p:nvPr/>
        </p:nvSpPr>
        <p:spPr>
          <a:xfrm>
            <a:off x="322775" y="911150"/>
            <a:ext cx="10480800" cy="3879000"/>
          </a:xfrm>
          <a:prstGeom prst="rect">
            <a:avLst/>
          </a:prstGeom>
          <a:noFill/>
          <a:ln>
            <a:noFill/>
          </a:ln>
        </p:spPr>
        <p:txBody>
          <a:bodyPr anchorCtr="0" anchor="t" bIns="91425" lIns="91425" spcFirstLastPara="1" rIns="91425" wrap="square" tIns="91425">
            <a:spAutoFit/>
          </a:bodyPr>
          <a:lstStyle/>
          <a:p>
            <a:pPr indent="-348615" lvl="0" marL="457200" rtl="0" algn="l">
              <a:spcBef>
                <a:spcPts val="450"/>
              </a:spcBef>
              <a:spcAft>
                <a:spcPts val="0"/>
              </a:spcAft>
              <a:buClr>
                <a:srgbClr val="1F1F1F"/>
              </a:buClr>
              <a:buSzPts val="1890"/>
              <a:buFont typeface="Noto Sans Symbols"/>
              <a:buChar char="●"/>
            </a:pPr>
            <a:r>
              <a:rPr lang="en-US" sz="2400"/>
              <a:t>To participate in a Data Commons Sprint</a:t>
            </a:r>
            <a:endParaRPr sz="2400"/>
          </a:p>
          <a:p>
            <a:pPr indent="-381000" lvl="1" marL="914400" rtl="0" algn="l">
              <a:spcBef>
                <a:spcPts val="0"/>
              </a:spcBef>
              <a:spcAft>
                <a:spcPts val="0"/>
              </a:spcAft>
              <a:buClr>
                <a:srgbClr val="5E5F62"/>
              </a:buClr>
              <a:buSzPts val="2400"/>
              <a:buFont typeface="Noto Sans Symbols"/>
              <a:buAutoNum type="alphaLcPeriod"/>
            </a:pPr>
            <a:r>
              <a:rPr lang="en-US" sz="2400"/>
              <a:t>Find an issue labeled “ starter”, “beginner”, “good-first-bug”, “help-wanted”</a:t>
            </a:r>
            <a:endParaRPr sz="2400"/>
          </a:p>
          <a:p>
            <a:pPr indent="-381000" lvl="1" marL="914400" rtl="0" algn="l">
              <a:spcBef>
                <a:spcPts val="0"/>
              </a:spcBef>
              <a:spcAft>
                <a:spcPts val="0"/>
              </a:spcAft>
              <a:buClr>
                <a:srgbClr val="5E5F62"/>
              </a:buClr>
              <a:buSzPts val="2400"/>
              <a:buFont typeface="Noto Sans Symbols"/>
              <a:buAutoNum type="alphaLcPeriod"/>
            </a:pPr>
            <a:r>
              <a:rPr lang="en-US" sz="2400"/>
              <a:t>Visit the </a:t>
            </a:r>
            <a:r>
              <a:rPr lang="en-US" sz="2400" u="sng">
                <a:solidFill>
                  <a:schemeClr val="hlink"/>
                </a:solidFill>
                <a:hlinkClick r:id="rId3"/>
              </a:rPr>
              <a:t>Data Commons Sprint Board</a:t>
            </a:r>
            <a:r>
              <a:rPr lang="en-US" sz="2400"/>
              <a:t> and pick up the issue from the backlog and begin work</a:t>
            </a:r>
            <a:endParaRPr sz="2400"/>
          </a:p>
          <a:p>
            <a:pPr indent="-381000" lvl="0" marL="457200" rtl="0" algn="l">
              <a:spcBef>
                <a:spcPts val="0"/>
              </a:spcBef>
              <a:spcAft>
                <a:spcPts val="0"/>
              </a:spcAft>
              <a:buClr>
                <a:srgbClr val="5E5F62"/>
              </a:buClr>
              <a:buSzPts val="2400"/>
              <a:buFont typeface="Noto Sans Symbols"/>
              <a:buChar char="●"/>
            </a:pPr>
            <a:r>
              <a:rPr lang="en-US" sz="2400"/>
              <a:t>For updates on the status of sprints and progress on other issues, visit the Data Commons Tech Check-In Meetings Thursdays from 10:00 - 10:30 am ET</a:t>
            </a:r>
            <a:endParaRPr sz="2400"/>
          </a:p>
          <a:p>
            <a:pPr indent="-381000" lvl="0" marL="457200" rtl="0" algn="l">
              <a:spcBef>
                <a:spcPts val="0"/>
              </a:spcBef>
              <a:spcAft>
                <a:spcPts val="0"/>
              </a:spcAft>
              <a:buClr>
                <a:srgbClr val="5E5F62"/>
              </a:buClr>
              <a:buSzPts val="2400"/>
              <a:buFont typeface="Noto Sans Symbols"/>
              <a:buChar char="●"/>
            </a:pPr>
            <a:r>
              <a:rPr lang="en-US" sz="2400"/>
              <a:t>If you have any questions or run into any roadblocks, join the Data Commons office Hours Tuesdays and Fridays from 10:00 - 11:00 am ET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4"/>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Data Commons Subworkstreams</a:t>
            </a:r>
            <a:endParaRPr/>
          </a:p>
        </p:txBody>
      </p:sp>
      <p:sp>
        <p:nvSpPr>
          <p:cNvPr id="590" name="Google Shape;590;p54"/>
          <p:cNvSpPr txBox="1"/>
          <p:nvPr/>
        </p:nvSpPr>
        <p:spPr>
          <a:xfrm>
            <a:off x="322775" y="911150"/>
            <a:ext cx="11611800" cy="5460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US" sz="1500"/>
              <a:t>The Data Commons workstream is supported by the following subworkstreams:</a:t>
            </a:r>
            <a:endParaRPr sz="1500"/>
          </a:p>
          <a:p>
            <a:pPr indent="-323850" lvl="1" marL="914400" rtl="0" algn="l">
              <a:lnSpc>
                <a:spcPct val="115000"/>
              </a:lnSpc>
              <a:spcBef>
                <a:spcPts val="0"/>
              </a:spcBef>
              <a:spcAft>
                <a:spcPts val="0"/>
              </a:spcAft>
              <a:buSzPts val="1500"/>
              <a:buChar char="○"/>
            </a:pPr>
            <a:r>
              <a:rPr b="1" lang="en-US" sz="1500"/>
              <a:t>Data Governance &amp; Management: </a:t>
            </a:r>
            <a:endParaRPr b="1" sz="1500"/>
          </a:p>
          <a:p>
            <a:pPr indent="-323850" lvl="2" marL="1371600" rtl="0" algn="l">
              <a:lnSpc>
                <a:spcPct val="115000"/>
              </a:lnSpc>
              <a:spcBef>
                <a:spcPts val="0"/>
              </a:spcBef>
              <a:spcAft>
                <a:spcPts val="0"/>
              </a:spcAft>
              <a:buClr>
                <a:schemeClr val="dk2"/>
              </a:buClr>
              <a:buSzPts val="1500"/>
              <a:buChar char="■"/>
            </a:pPr>
            <a:r>
              <a:rPr lang="en-US" sz="1500">
                <a:solidFill>
                  <a:schemeClr val="dk2"/>
                </a:solidFill>
              </a:rPr>
              <a:t>Establish data governance framework, including implementing processes to manage data quality, data issues, identify data owners, build a data catalog, create reference data and master data, protect data privacy, enforce and monitor data policies, provision and deliver data.</a:t>
            </a:r>
            <a:endParaRPr sz="1500">
              <a:solidFill>
                <a:schemeClr val="dk2"/>
              </a:solidFill>
            </a:endParaRPr>
          </a:p>
          <a:p>
            <a:pPr indent="-323850" lvl="1" marL="914400" rtl="0" algn="l">
              <a:lnSpc>
                <a:spcPct val="115000"/>
              </a:lnSpc>
              <a:spcBef>
                <a:spcPts val="0"/>
              </a:spcBef>
              <a:spcAft>
                <a:spcPts val="0"/>
              </a:spcAft>
              <a:buSzPts val="1500"/>
              <a:buChar char="○"/>
            </a:pPr>
            <a:r>
              <a:rPr b="1" lang="en-US" sz="1500"/>
              <a:t>Data Extraction/AI using Natural Language Processing (NLP): </a:t>
            </a:r>
            <a:endParaRPr b="1" sz="1500"/>
          </a:p>
          <a:p>
            <a:pPr indent="-323850" lvl="2" marL="1371600" rtl="0" algn="l">
              <a:lnSpc>
                <a:spcPct val="115000"/>
              </a:lnSpc>
              <a:spcBef>
                <a:spcPts val="0"/>
              </a:spcBef>
              <a:spcAft>
                <a:spcPts val="0"/>
              </a:spcAft>
              <a:buClr>
                <a:schemeClr val="dk2"/>
              </a:buClr>
              <a:buSzPts val="1500"/>
              <a:buChar char="■"/>
            </a:pPr>
            <a:r>
              <a:rPr lang="en-US" sz="1500">
                <a:solidFill>
                  <a:schemeClr val="dk2"/>
                </a:solidFill>
              </a:rPr>
              <a:t>Build AI/ML-based and rules-based engines to extract critical ESG data from non-standardized reports to support portfolio alignment and physical risk tools.</a:t>
            </a:r>
            <a:endParaRPr sz="1500">
              <a:solidFill>
                <a:schemeClr val="dk2"/>
              </a:solidFill>
            </a:endParaRPr>
          </a:p>
          <a:p>
            <a:pPr indent="-323850" lvl="2" marL="1371600" rtl="0" algn="l">
              <a:lnSpc>
                <a:spcPct val="115000"/>
              </a:lnSpc>
              <a:spcBef>
                <a:spcPts val="0"/>
              </a:spcBef>
              <a:spcAft>
                <a:spcPts val="0"/>
              </a:spcAft>
              <a:buClr>
                <a:srgbClr val="1F1F1F"/>
              </a:buClr>
              <a:buSzPts val="1500"/>
              <a:buChar char="■"/>
            </a:pPr>
            <a:r>
              <a:rPr lang="en-US" sz="1500">
                <a:solidFill>
                  <a:srgbClr val="1F1F1F"/>
                </a:solidFill>
              </a:rPr>
              <a:t>For additional </a:t>
            </a:r>
            <a:r>
              <a:rPr lang="en-US" sz="1500">
                <a:solidFill>
                  <a:srgbClr val="1F1F1F"/>
                </a:solidFill>
              </a:rPr>
              <a:t>background</a:t>
            </a:r>
            <a:r>
              <a:rPr lang="en-US" sz="1500">
                <a:solidFill>
                  <a:srgbClr val="1F1F1F"/>
                </a:solidFill>
              </a:rPr>
              <a:t> on this workstream, see the following recording:</a:t>
            </a:r>
            <a:endParaRPr sz="1500">
              <a:solidFill>
                <a:srgbClr val="1F1F1F"/>
              </a:solidFill>
            </a:endParaRPr>
          </a:p>
          <a:p>
            <a:pPr indent="-323850" lvl="3" marL="1828800" rtl="0" algn="l">
              <a:lnSpc>
                <a:spcPct val="115000"/>
              </a:lnSpc>
              <a:spcBef>
                <a:spcPts val="0"/>
              </a:spcBef>
              <a:spcAft>
                <a:spcPts val="0"/>
              </a:spcAft>
              <a:buClr>
                <a:srgbClr val="1F1F1F"/>
              </a:buClr>
              <a:buSzPts val="1500"/>
              <a:buChar char="●"/>
            </a:pPr>
            <a:r>
              <a:rPr lang="en-US" sz="1500" u="sng">
                <a:solidFill>
                  <a:schemeClr val="hlink"/>
                </a:solidFill>
                <a:hlinkClick r:id="rId3"/>
              </a:rPr>
              <a:t>https://vimeo.com/652668377</a:t>
            </a:r>
            <a:endParaRPr sz="1500">
              <a:solidFill>
                <a:srgbClr val="1F1F1F"/>
              </a:solidFill>
            </a:endParaRPr>
          </a:p>
          <a:p>
            <a:pPr indent="-323850" lvl="2" marL="1371600" rtl="0" algn="l">
              <a:lnSpc>
                <a:spcPct val="115000"/>
              </a:lnSpc>
              <a:spcBef>
                <a:spcPts val="0"/>
              </a:spcBef>
              <a:spcAft>
                <a:spcPts val="0"/>
              </a:spcAft>
              <a:buClr>
                <a:srgbClr val="1F1F1F"/>
              </a:buClr>
              <a:buSzPts val="1500"/>
              <a:buFont typeface="Calibri"/>
              <a:buChar char="■"/>
            </a:pPr>
            <a:r>
              <a:rPr lang="en-US" sz="1500">
                <a:solidFill>
                  <a:srgbClr val="1F1F1F"/>
                </a:solidFill>
              </a:rPr>
              <a:t>To participate in the NLP workstream, email: </a:t>
            </a:r>
            <a:r>
              <a:rPr lang="en-US" sz="1500" u="sng">
                <a:solidFill>
                  <a:schemeClr val="hlink"/>
                </a:solidFill>
                <a:highlight>
                  <a:schemeClr val="lt1"/>
                </a:highlight>
                <a:hlinkClick r:id="rId4"/>
              </a:rPr>
              <a:t>DataExtraction+subscribe@lists.os-climate.org</a:t>
            </a:r>
            <a:r>
              <a:rPr lang="en-US" sz="1500">
                <a:highlight>
                  <a:schemeClr val="lt1"/>
                </a:highlight>
              </a:rPr>
              <a:t> and </a:t>
            </a:r>
            <a:r>
              <a:rPr lang="en-US" sz="1500" u="sng">
                <a:solidFill>
                  <a:schemeClr val="hlink"/>
                </a:solidFill>
                <a:highlight>
                  <a:schemeClr val="lt1"/>
                </a:highlight>
                <a:hlinkClick r:id="rId5"/>
              </a:rPr>
              <a:t>Developers+subscribe@lists.os-climate.org</a:t>
            </a:r>
            <a:endParaRPr sz="1500">
              <a:highlight>
                <a:schemeClr val="lt1"/>
              </a:highlight>
            </a:endParaRPr>
          </a:p>
          <a:p>
            <a:pPr indent="-323850" lvl="3" marL="1828800" rtl="0" algn="l">
              <a:lnSpc>
                <a:spcPct val="115000"/>
              </a:lnSpc>
              <a:spcBef>
                <a:spcPts val="0"/>
              </a:spcBef>
              <a:spcAft>
                <a:spcPts val="0"/>
              </a:spcAft>
              <a:buSzPts val="1500"/>
              <a:buChar char="●"/>
            </a:pPr>
            <a:r>
              <a:rPr lang="en-US" sz="1500">
                <a:highlight>
                  <a:schemeClr val="lt1"/>
                </a:highlight>
              </a:rPr>
              <a:t>Workstream meetings are held weekly on Wednesdays from 10:30 - 11 am ET</a:t>
            </a:r>
            <a:endParaRPr sz="1500">
              <a:highlight>
                <a:schemeClr val="lt1"/>
              </a:highlight>
            </a:endParaRPr>
          </a:p>
          <a:p>
            <a:pPr indent="-323850" lvl="1" marL="914400" rtl="0" algn="l">
              <a:lnSpc>
                <a:spcPct val="115000"/>
              </a:lnSpc>
              <a:spcBef>
                <a:spcPts val="0"/>
              </a:spcBef>
              <a:spcAft>
                <a:spcPts val="0"/>
              </a:spcAft>
              <a:buSzPts val="1500"/>
              <a:buChar char="○"/>
            </a:pPr>
            <a:r>
              <a:rPr b="1" lang="en-US" sz="1500"/>
              <a:t>Entity Matching:</a:t>
            </a:r>
            <a:endParaRPr b="1" sz="1500"/>
          </a:p>
          <a:p>
            <a:pPr indent="-323850" lvl="2" marL="1371600" rtl="0" algn="l">
              <a:lnSpc>
                <a:spcPct val="115000"/>
              </a:lnSpc>
              <a:spcBef>
                <a:spcPts val="0"/>
              </a:spcBef>
              <a:spcAft>
                <a:spcPts val="0"/>
              </a:spcAft>
              <a:buClr>
                <a:schemeClr val="dk2"/>
              </a:buClr>
              <a:buSzPts val="1500"/>
              <a:buChar char="■"/>
            </a:pPr>
            <a:r>
              <a:rPr lang="en-US" sz="1500">
                <a:solidFill>
                  <a:schemeClr val="dk2"/>
                </a:solidFill>
              </a:rPr>
              <a:t>Derive meaning from data by linking it with company entities (parent, subsidiary, etc.)</a:t>
            </a:r>
            <a:endParaRPr sz="1500">
              <a:solidFill>
                <a:schemeClr val="dk2"/>
              </a:solidFill>
            </a:endParaRPr>
          </a:p>
          <a:p>
            <a:pPr indent="-323850" lvl="2" marL="1371600" rtl="0" algn="l">
              <a:lnSpc>
                <a:spcPct val="115000"/>
              </a:lnSpc>
              <a:spcBef>
                <a:spcPts val="0"/>
              </a:spcBef>
              <a:spcAft>
                <a:spcPts val="0"/>
              </a:spcAft>
              <a:buClr>
                <a:srgbClr val="1F1F1F"/>
              </a:buClr>
              <a:buSzPts val="1500"/>
              <a:buChar char="■"/>
            </a:pPr>
            <a:r>
              <a:rPr lang="en-US" sz="1500">
                <a:solidFill>
                  <a:srgbClr val="1F1F1F"/>
                </a:solidFill>
              </a:rPr>
              <a:t>For additional background on the Entity M</a:t>
            </a:r>
            <a:r>
              <a:rPr lang="en-US" sz="1500">
                <a:solidFill>
                  <a:srgbClr val="1F1F1F"/>
                </a:solidFill>
              </a:rPr>
              <a:t>atching</a:t>
            </a:r>
            <a:r>
              <a:rPr lang="en-US" sz="1500">
                <a:solidFill>
                  <a:srgbClr val="1F1F1F"/>
                </a:solidFill>
              </a:rPr>
              <a:t> workstream, see the following recording:</a:t>
            </a:r>
            <a:endParaRPr sz="1500">
              <a:solidFill>
                <a:srgbClr val="1F1F1F"/>
              </a:solidFill>
            </a:endParaRPr>
          </a:p>
          <a:p>
            <a:pPr indent="-323850" lvl="3" marL="1828800" rtl="0" algn="l">
              <a:lnSpc>
                <a:spcPct val="115000"/>
              </a:lnSpc>
              <a:spcBef>
                <a:spcPts val="0"/>
              </a:spcBef>
              <a:spcAft>
                <a:spcPts val="0"/>
              </a:spcAft>
              <a:buClr>
                <a:srgbClr val="FF0000"/>
              </a:buClr>
              <a:buSzPts val="1500"/>
              <a:buChar char="●"/>
            </a:pPr>
            <a:r>
              <a:rPr lang="en-US" sz="1500" u="sng">
                <a:solidFill>
                  <a:schemeClr val="hlink"/>
                </a:solidFill>
                <a:hlinkClick r:id="rId6"/>
              </a:rPr>
              <a:t>https://vimeo.com/652693155</a:t>
            </a:r>
            <a:endParaRPr sz="1500">
              <a:solidFill>
                <a:srgbClr val="FF0000"/>
              </a:solidFill>
            </a:endParaRPr>
          </a:p>
          <a:p>
            <a:pPr indent="-323850" lvl="2" marL="1371600" rtl="0" algn="l">
              <a:lnSpc>
                <a:spcPct val="115000"/>
              </a:lnSpc>
              <a:spcBef>
                <a:spcPts val="0"/>
              </a:spcBef>
              <a:spcAft>
                <a:spcPts val="0"/>
              </a:spcAft>
              <a:buClr>
                <a:srgbClr val="1F1F1F"/>
              </a:buClr>
              <a:buSzPts val="1500"/>
              <a:buChar char="■"/>
            </a:pPr>
            <a:r>
              <a:rPr lang="en-US" sz="1500">
                <a:solidFill>
                  <a:srgbClr val="1F1F1F"/>
                </a:solidFill>
              </a:rPr>
              <a:t>To </a:t>
            </a:r>
            <a:r>
              <a:rPr lang="en-US" sz="1500">
                <a:solidFill>
                  <a:srgbClr val="1F1F1F"/>
                </a:solidFill>
              </a:rPr>
              <a:t>participate</a:t>
            </a:r>
            <a:r>
              <a:rPr lang="en-US" sz="1500">
                <a:solidFill>
                  <a:srgbClr val="1F1F1F"/>
                </a:solidFill>
              </a:rPr>
              <a:t> in the Entity Matching workstream, email: </a:t>
            </a:r>
            <a:r>
              <a:rPr lang="en-US" sz="1500" u="sng">
                <a:solidFill>
                  <a:schemeClr val="hlink"/>
                </a:solidFill>
                <a:highlight>
                  <a:schemeClr val="lt1"/>
                </a:highlight>
                <a:hlinkClick r:id="rId7"/>
              </a:rPr>
              <a:t>EntityMatching+subscribe@lists.os-climate.org</a:t>
            </a:r>
            <a:r>
              <a:rPr lang="en-US" sz="1500">
                <a:highlight>
                  <a:schemeClr val="lt1"/>
                </a:highlight>
              </a:rPr>
              <a:t>:</a:t>
            </a:r>
            <a:r>
              <a:rPr b="1" lang="en-US" sz="1500">
                <a:highlight>
                  <a:schemeClr val="lt1"/>
                </a:highlight>
              </a:rPr>
              <a:t> </a:t>
            </a:r>
            <a:r>
              <a:rPr lang="en-US" sz="1500">
                <a:highlight>
                  <a:schemeClr val="lt1"/>
                </a:highlight>
              </a:rPr>
              <a:t>and </a:t>
            </a:r>
            <a:r>
              <a:rPr lang="en-US" sz="1500" u="sng">
                <a:solidFill>
                  <a:schemeClr val="accent2"/>
                </a:solidFill>
                <a:highlight>
                  <a:schemeClr val="lt1"/>
                </a:highlight>
                <a:hlinkClick r:id="rId8">
                  <a:extLst>
                    <a:ext uri="{A12FA001-AC4F-418D-AE19-62706E023703}">
                      <ahyp:hlinkClr val="tx"/>
                    </a:ext>
                  </a:extLst>
                </a:hlinkClick>
              </a:rPr>
              <a:t>Developers+subscribe@lists.os-climate.org</a:t>
            </a:r>
            <a:endParaRPr sz="1500">
              <a:solidFill>
                <a:srgbClr val="1F1F1F"/>
              </a:solidFill>
            </a:endParaRPr>
          </a:p>
          <a:p>
            <a:pPr indent="-323850" lvl="3" marL="1828800" rtl="0" algn="l">
              <a:lnSpc>
                <a:spcPct val="115000"/>
              </a:lnSpc>
              <a:spcBef>
                <a:spcPts val="0"/>
              </a:spcBef>
              <a:spcAft>
                <a:spcPts val="0"/>
              </a:spcAft>
              <a:buClr>
                <a:srgbClr val="FF0000"/>
              </a:buClr>
              <a:buSzPts val="1500"/>
              <a:buChar char="●"/>
            </a:pPr>
            <a:r>
              <a:rPr lang="en-US" sz="1500">
                <a:solidFill>
                  <a:srgbClr val="FF0000"/>
                </a:solidFill>
              </a:rPr>
              <a:t>Meeting time TBD</a:t>
            </a:r>
            <a:endParaRPr sz="15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5"/>
          <p:cNvSpPr txBox="1"/>
          <p:nvPr>
            <p:ph type="ctrTitle"/>
          </p:nvPr>
        </p:nvSpPr>
        <p:spPr>
          <a:xfrm>
            <a:off x="838200" y="969975"/>
            <a:ext cx="90804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Implied Temperature Rise (ITR) Workstream</a:t>
            </a:r>
            <a:br>
              <a:rPr lang="en-US"/>
            </a:br>
            <a:endParaRPr/>
          </a:p>
          <a:p>
            <a:pPr indent="0" lvl="0" marL="0" rtl="0" algn="l">
              <a:lnSpc>
                <a:spcPct val="100000"/>
              </a:lnSpc>
              <a:spcBef>
                <a:spcPts val="0"/>
              </a:spcBef>
              <a:spcAft>
                <a:spcPts val="0"/>
              </a:spcAft>
              <a:buSzPts val="3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0"/>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OS-Climate Approach</a:t>
            </a:r>
            <a:endParaRPr/>
          </a:p>
        </p:txBody>
      </p:sp>
      <p:sp>
        <p:nvSpPr>
          <p:cNvPr id="89" name="Google Shape;89;p20"/>
          <p:cNvSpPr txBox="1"/>
          <p:nvPr/>
        </p:nvSpPr>
        <p:spPr>
          <a:xfrm>
            <a:off x="311667" y="1043383"/>
            <a:ext cx="11226800" cy="689420"/>
          </a:xfrm>
          <a:prstGeom prst="rect">
            <a:avLst/>
          </a:prstGeom>
          <a:noFill/>
          <a:ln>
            <a:noFill/>
          </a:ln>
        </p:spPr>
        <p:txBody>
          <a:bodyPr anchorCtr="0" anchor="t" bIns="97525" lIns="97525" spcFirstLastPara="1" rIns="97525" wrap="square" tIns="975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Open Sans SemiBold"/>
                <a:ea typeface="Open Sans SemiBold"/>
                <a:cs typeface="Open Sans SemiBold"/>
                <a:sym typeface="Open Sans SemiBold"/>
              </a:rPr>
              <a:t>Applying the community-based open-source approach that has enabled breakthroughs in Life Sciences &amp; Tech to solve data &amp; analytics challenges required for investment to achieve Paris Climate Accord goals</a:t>
            </a:r>
            <a:endParaRPr b="0" i="0" sz="1900" u="none" cap="none" strike="noStrike">
              <a:solidFill>
                <a:srgbClr val="000000"/>
              </a:solidFill>
              <a:latin typeface="Arial"/>
              <a:ea typeface="Arial"/>
              <a:cs typeface="Arial"/>
              <a:sym typeface="Arial"/>
            </a:endParaRPr>
          </a:p>
        </p:txBody>
      </p:sp>
      <p:grpSp>
        <p:nvGrpSpPr>
          <p:cNvPr id="90" name="Google Shape;90;p20"/>
          <p:cNvGrpSpPr/>
          <p:nvPr/>
        </p:nvGrpSpPr>
        <p:grpSpPr>
          <a:xfrm>
            <a:off x="1269925" y="2003636"/>
            <a:ext cx="1159363" cy="899657"/>
            <a:chOff x="1044978" y="1679305"/>
            <a:chExt cx="736197" cy="571284"/>
          </a:xfrm>
        </p:grpSpPr>
        <p:sp>
          <p:nvSpPr>
            <p:cNvPr id="91" name="Google Shape;91;p20"/>
            <p:cNvSpPr/>
            <p:nvPr/>
          </p:nvSpPr>
          <p:spPr>
            <a:xfrm>
              <a:off x="1191577" y="1785769"/>
              <a:ext cx="464820" cy="464820"/>
            </a:xfrm>
            <a:prstGeom prst="ellipse">
              <a:avLst/>
            </a:prstGeom>
            <a:solidFill>
              <a:schemeClr val="accent4"/>
            </a:solidFill>
            <a:ln cap="flat" cmpd="sng" w="12700">
              <a:solidFill>
                <a:schemeClr val="accent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2" name="Google Shape;92;p20"/>
            <p:cNvSpPr/>
            <p:nvPr/>
          </p:nvSpPr>
          <p:spPr>
            <a:xfrm>
              <a:off x="1044978" y="1933060"/>
              <a:ext cx="238125" cy="238125"/>
            </a:xfrm>
            <a:prstGeom prst="ellipse">
              <a:avLst/>
            </a:prstGeom>
            <a:solidFill>
              <a:schemeClr val="accent2">
                <a:alpha val="65490"/>
              </a:schemeClr>
            </a:solidFill>
            <a:ln cap="flat" cmpd="sng" w="127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3" name="Google Shape;93;p20"/>
            <p:cNvSpPr/>
            <p:nvPr/>
          </p:nvSpPr>
          <p:spPr>
            <a:xfrm>
              <a:off x="1516466" y="1690173"/>
              <a:ext cx="238125" cy="238125"/>
            </a:xfrm>
            <a:prstGeom prst="ellipse">
              <a:avLst/>
            </a:prstGeom>
            <a:solidFill>
              <a:schemeClr val="accent3">
                <a:alpha val="65490"/>
              </a:schemeClr>
            </a:solidFill>
            <a:ln cap="flat" cmpd="sng" w="12700">
              <a:solidFill>
                <a:schemeClr val="accent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4" name="Google Shape;94;p20"/>
            <p:cNvSpPr/>
            <p:nvPr/>
          </p:nvSpPr>
          <p:spPr>
            <a:xfrm>
              <a:off x="1515384" y="1966505"/>
              <a:ext cx="265791" cy="265791"/>
            </a:xfrm>
            <a:prstGeom prst="ellipse">
              <a:avLst/>
            </a:prstGeom>
            <a:solidFill>
              <a:schemeClr val="accent6">
                <a:alpha val="63529"/>
              </a:schemeClr>
            </a:solidFill>
            <a:ln cap="flat" cmpd="sng" w="12700">
              <a:solidFill>
                <a:srgbClr val="AB6F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5" name="Google Shape;95;p20"/>
            <p:cNvSpPr/>
            <p:nvPr/>
          </p:nvSpPr>
          <p:spPr>
            <a:xfrm>
              <a:off x="1170317" y="1679305"/>
              <a:ext cx="265791" cy="265791"/>
            </a:xfrm>
            <a:prstGeom prst="ellipse">
              <a:avLst/>
            </a:prstGeom>
            <a:solidFill>
              <a:schemeClr val="accent5">
                <a:alpha val="72549"/>
              </a:schemeClr>
            </a:solidFill>
            <a:ln cap="flat" cmpd="sng" w="12700">
              <a:solidFill>
                <a:srgbClr val="3F3F4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grpSp>
      <p:grpSp>
        <p:nvGrpSpPr>
          <p:cNvPr id="96" name="Google Shape;96;p20"/>
          <p:cNvGrpSpPr/>
          <p:nvPr/>
        </p:nvGrpSpPr>
        <p:grpSpPr>
          <a:xfrm>
            <a:off x="4923367" y="2060999"/>
            <a:ext cx="1238251" cy="722047"/>
            <a:chOff x="3571875" y="2609850"/>
            <a:chExt cx="928688" cy="541535"/>
          </a:xfrm>
        </p:grpSpPr>
        <p:sp>
          <p:nvSpPr>
            <p:cNvPr id="97" name="Google Shape;97;p20"/>
            <p:cNvSpPr/>
            <p:nvPr/>
          </p:nvSpPr>
          <p:spPr>
            <a:xfrm>
              <a:off x="3571875" y="2609850"/>
              <a:ext cx="928688" cy="152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8" name="Google Shape;98;p20"/>
            <p:cNvSpPr/>
            <p:nvPr/>
          </p:nvSpPr>
          <p:spPr>
            <a:xfrm>
              <a:off x="3571875" y="2805113"/>
              <a:ext cx="614363" cy="152400"/>
            </a:xfrm>
            <a:prstGeom prst="rect">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99" name="Google Shape;99;p20"/>
            <p:cNvSpPr/>
            <p:nvPr/>
          </p:nvSpPr>
          <p:spPr>
            <a:xfrm>
              <a:off x="4238148" y="2805113"/>
              <a:ext cx="262415" cy="1524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100" name="Google Shape;100;p20"/>
            <p:cNvSpPr/>
            <p:nvPr/>
          </p:nvSpPr>
          <p:spPr>
            <a:xfrm>
              <a:off x="3571876" y="2998985"/>
              <a:ext cx="285750" cy="152400"/>
            </a:xfrm>
            <a:prstGeom prst="rect">
              <a:avLst/>
            </a:prstGeom>
            <a:solidFill>
              <a:schemeClr val="accent4"/>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101" name="Google Shape;101;p20"/>
            <p:cNvSpPr/>
            <p:nvPr/>
          </p:nvSpPr>
          <p:spPr>
            <a:xfrm>
              <a:off x="3893344" y="2998985"/>
              <a:ext cx="285750" cy="152400"/>
            </a:xfrm>
            <a:prstGeom prst="rect">
              <a:avLst/>
            </a:prstGeom>
            <a:solidFill>
              <a:schemeClr val="accent4"/>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102" name="Google Shape;102;p20"/>
            <p:cNvSpPr/>
            <p:nvPr/>
          </p:nvSpPr>
          <p:spPr>
            <a:xfrm>
              <a:off x="4214813" y="2998985"/>
              <a:ext cx="285750" cy="152400"/>
            </a:xfrm>
            <a:prstGeom prst="rect">
              <a:avLst/>
            </a:prstGeom>
            <a:solidFill>
              <a:schemeClr val="accent4"/>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grpSp>
      <p:grpSp>
        <p:nvGrpSpPr>
          <p:cNvPr id="103" name="Google Shape;103;p20"/>
          <p:cNvGrpSpPr/>
          <p:nvPr/>
        </p:nvGrpSpPr>
        <p:grpSpPr>
          <a:xfrm>
            <a:off x="9019432" y="2051682"/>
            <a:ext cx="1271188" cy="836179"/>
            <a:chOff x="6218238" y="1534249"/>
            <a:chExt cx="953415" cy="627150"/>
          </a:xfrm>
        </p:grpSpPr>
        <p:grpSp>
          <p:nvGrpSpPr>
            <p:cNvPr id="104" name="Google Shape;104;p20"/>
            <p:cNvGrpSpPr/>
            <p:nvPr/>
          </p:nvGrpSpPr>
          <p:grpSpPr>
            <a:xfrm>
              <a:off x="6677853" y="1667599"/>
              <a:ext cx="493800" cy="493800"/>
              <a:chOff x="6507096" y="2518461"/>
              <a:chExt cx="493800" cy="493800"/>
            </a:xfrm>
          </p:grpSpPr>
          <p:sp>
            <p:nvSpPr>
              <p:cNvPr id="105" name="Google Shape;105;p20"/>
              <p:cNvSpPr/>
              <p:nvPr/>
            </p:nvSpPr>
            <p:spPr>
              <a:xfrm>
                <a:off x="6507096" y="2518461"/>
                <a:ext cx="493779" cy="493779"/>
              </a:xfrm>
              <a:prstGeom prst="ellipse">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cxnSp>
            <p:nvCxnSpPr>
              <p:cNvPr id="106" name="Google Shape;106;p20"/>
              <p:cNvCxnSpPr>
                <a:stCxn id="105" idx="0"/>
                <a:endCxn id="105" idx="4"/>
              </p:cNvCxnSpPr>
              <p:nvPr/>
            </p:nvCxnSpPr>
            <p:spPr>
              <a:xfrm>
                <a:off x="6753986" y="2518461"/>
                <a:ext cx="0" cy="493800"/>
              </a:xfrm>
              <a:prstGeom prst="straightConnector1">
                <a:avLst/>
              </a:prstGeom>
              <a:noFill/>
              <a:ln cap="flat" cmpd="sng" w="9525">
                <a:solidFill>
                  <a:schemeClr val="lt2"/>
                </a:solidFill>
                <a:prstDash val="solid"/>
                <a:round/>
                <a:headEnd len="sm" w="sm" type="none"/>
                <a:tailEnd len="sm" w="sm" type="none"/>
              </a:ln>
            </p:spPr>
          </p:cxnSp>
          <p:cxnSp>
            <p:nvCxnSpPr>
              <p:cNvPr id="107" name="Google Shape;107;p20"/>
              <p:cNvCxnSpPr>
                <a:stCxn id="105" idx="2"/>
              </p:cNvCxnSpPr>
              <p:nvPr/>
            </p:nvCxnSpPr>
            <p:spPr>
              <a:xfrm>
                <a:off x="6507096" y="2765350"/>
                <a:ext cx="493800" cy="0"/>
              </a:xfrm>
              <a:prstGeom prst="straightConnector1">
                <a:avLst/>
              </a:prstGeom>
              <a:noFill/>
              <a:ln cap="flat" cmpd="sng" w="9525">
                <a:solidFill>
                  <a:schemeClr val="lt1"/>
                </a:solidFill>
                <a:prstDash val="solid"/>
                <a:round/>
                <a:headEnd len="sm" w="sm" type="none"/>
                <a:tailEnd len="sm" w="sm" type="none"/>
              </a:ln>
            </p:spPr>
          </p:cxnSp>
        </p:grpSp>
        <p:grpSp>
          <p:nvGrpSpPr>
            <p:cNvPr id="108" name="Google Shape;108;p20"/>
            <p:cNvGrpSpPr/>
            <p:nvPr/>
          </p:nvGrpSpPr>
          <p:grpSpPr>
            <a:xfrm>
              <a:off x="6218238" y="1661249"/>
              <a:ext cx="493800" cy="493800"/>
              <a:chOff x="6507096" y="2518461"/>
              <a:chExt cx="493800" cy="493800"/>
            </a:xfrm>
          </p:grpSpPr>
          <p:sp>
            <p:nvSpPr>
              <p:cNvPr id="109" name="Google Shape;109;p20"/>
              <p:cNvSpPr/>
              <p:nvPr/>
            </p:nvSpPr>
            <p:spPr>
              <a:xfrm>
                <a:off x="6507096" y="2518461"/>
                <a:ext cx="493779" cy="493779"/>
              </a:xfrm>
              <a:prstGeom prst="ellipse">
                <a:avLst/>
              </a:prstGeom>
              <a:solidFill>
                <a:schemeClr val="accent4"/>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cxnSp>
            <p:nvCxnSpPr>
              <p:cNvPr id="110" name="Google Shape;110;p20"/>
              <p:cNvCxnSpPr>
                <a:stCxn id="109" idx="0"/>
                <a:endCxn id="109" idx="4"/>
              </p:cNvCxnSpPr>
              <p:nvPr/>
            </p:nvCxnSpPr>
            <p:spPr>
              <a:xfrm>
                <a:off x="6753986" y="2518461"/>
                <a:ext cx="0" cy="493800"/>
              </a:xfrm>
              <a:prstGeom prst="straightConnector1">
                <a:avLst/>
              </a:prstGeom>
              <a:noFill/>
              <a:ln cap="flat" cmpd="sng" w="9525">
                <a:solidFill>
                  <a:schemeClr val="lt2"/>
                </a:solidFill>
                <a:prstDash val="solid"/>
                <a:round/>
                <a:headEnd len="sm" w="sm" type="none"/>
                <a:tailEnd len="sm" w="sm" type="none"/>
              </a:ln>
            </p:spPr>
          </p:cxnSp>
          <p:cxnSp>
            <p:nvCxnSpPr>
              <p:cNvPr id="111" name="Google Shape;111;p20"/>
              <p:cNvCxnSpPr>
                <a:stCxn id="109" idx="2"/>
              </p:cNvCxnSpPr>
              <p:nvPr/>
            </p:nvCxnSpPr>
            <p:spPr>
              <a:xfrm>
                <a:off x="6507096" y="2765350"/>
                <a:ext cx="493800" cy="0"/>
              </a:xfrm>
              <a:prstGeom prst="straightConnector1">
                <a:avLst/>
              </a:prstGeom>
              <a:noFill/>
              <a:ln cap="flat" cmpd="sng" w="9525">
                <a:solidFill>
                  <a:schemeClr val="lt1"/>
                </a:solidFill>
                <a:prstDash val="solid"/>
                <a:round/>
                <a:headEnd len="sm" w="sm" type="none"/>
                <a:tailEnd len="sm" w="sm" type="none"/>
              </a:ln>
            </p:spPr>
          </p:cxnSp>
        </p:grpSp>
        <p:grpSp>
          <p:nvGrpSpPr>
            <p:cNvPr id="112" name="Google Shape;112;p20"/>
            <p:cNvGrpSpPr/>
            <p:nvPr/>
          </p:nvGrpSpPr>
          <p:grpSpPr>
            <a:xfrm>
              <a:off x="6465128" y="1534249"/>
              <a:ext cx="493800" cy="493800"/>
              <a:chOff x="6507096" y="2518461"/>
              <a:chExt cx="493800" cy="493800"/>
            </a:xfrm>
          </p:grpSpPr>
          <p:sp>
            <p:nvSpPr>
              <p:cNvPr id="113" name="Google Shape;113;p20"/>
              <p:cNvSpPr/>
              <p:nvPr/>
            </p:nvSpPr>
            <p:spPr>
              <a:xfrm>
                <a:off x="6507096" y="2518461"/>
                <a:ext cx="493779" cy="493779"/>
              </a:xfrm>
              <a:prstGeom prst="ellipse">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cxnSp>
            <p:nvCxnSpPr>
              <p:cNvPr id="114" name="Google Shape;114;p20"/>
              <p:cNvCxnSpPr>
                <a:stCxn id="113" idx="0"/>
                <a:endCxn id="113" idx="4"/>
              </p:cNvCxnSpPr>
              <p:nvPr/>
            </p:nvCxnSpPr>
            <p:spPr>
              <a:xfrm>
                <a:off x="6753986" y="2518461"/>
                <a:ext cx="0" cy="493800"/>
              </a:xfrm>
              <a:prstGeom prst="straightConnector1">
                <a:avLst/>
              </a:prstGeom>
              <a:noFill/>
              <a:ln cap="flat" cmpd="sng" w="9525">
                <a:solidFill>
                  <a:schemeClr val="lt2"/>
                </a:solidFill>
                <a:prstDash val="solid"/>
                <a:round/>
                <a:headEnd len="sm" w="sm" type="none"/>
                <a:tailEnd len="sm" w="sm" type="none"/>
              </a:ln>
            </p:spPr>
          </p:cxnSp>
          <p:cxnSp>
            <p:nvCxnSpPr>
              <p:cNvPr id="115" name="Google Shape;115;p20"/>
              <p:cNvCxnSpPr>
                <a:stCxn id="113" idx="2"/>
              </p:cNvCxnSpPr>
              <p:nvPr/>
            </p:nvCxnSpPr>
            <p:spPr>
              <a:xfrm>
                <a:off x="6507096" y="2765350"/>
                <a:ext cx="493800" cy="0"/>
              </a:xfrm>
              <a:prstGeom prst="straightConnector1">
                <a:avLst/>
              </a:prstGeom>
              <a:noFill/>
              <a:ln cap="flat" cmpd="sng" w="9525">
                <a:solidFill>
                  <a:schemeClr val="lt1"/>
                </a:solidFill>
                <a:prstDash val="solid"/>
                <a:round/>
                <a:headEnd len="sm" w="sm" type="none"/>
                <a:tailEnd len="sm" w="sm" type="none"/>
              </a:ln>
            </p:spPr>
          </p:cxnSp>
        </p:grpSp>
      </p:grpSp>
      <p:sp>
        <p:nvSpPr>
          <p:cNvPr id="116" name="Google Shape;116;p20"/>
          <p:cNvSpPr txBox="1"/>
          <p:nvPr/>
        </p:nvSpPr>
        <p:spPr>
          <a:xfrm>
            <a:off x="4562563" y="2946625"/>
            <a:ext cx="1959600" cy="5847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ExtraBold"/>
                <a:ea typeface="Open Sans ExtraBold"/>
                <a:cs typeface="Open Sans ExtraBold"/>
                <a:sym typeface="Open Sans ExtraBold"/>
              </a:rPr>
              <a:t>GLOBAL DATA</a:t>
            </a:r>
            <a:br>
              <a:rPr b="0" i="0" lang="en-US" sz="1500" u="none" cap="none" strike="noStrike">
                <a:solidFill>
                  <a:srgbClr val="000000"/>
                </a:solidFill>
                <a:latin typeface="Open Sans ExtraBold"/>
                <a:ea typeface="Open Sans ExtraBold"/>
                <a:cs typeface="Open Sans ExtraBold"/>
                <a:sym typeface="Open Sans ExtraBold"/>
              </a:rPr>
            </a:br>
            <a:r>
              <a:rPr b="0" i="0" lang="en-US" sz="1500" u="none" cap="none" strike="noStrike">
                <a:solidFill>
                  <a:srgbClr val="000000"/>
                </a:solidFill>
                <a:latin typeface="Open Sans ExtraBold"/>
                <a:ea typeface="Open Sans ExtraBold"/>
                <a:cs typeface="Open Sans ExtraBold"/>
                <a:sym typeface="Open Sans ExtraBold"/>
              </a:rPr>
              <a:t>COMMONS</a:t>
            </a:r>
            <a:endParaRPr b="0" i="0" sz="1900" u="none" cap="none" strike="noStrike">
              <a:solidFill>
                <a:srgbClr val="000000"/>
              </a:solidFill>
              <a:latin typeface="Arial"/>
              <a:ea typeface="Arial"/>
              <a:cs typeface="Arial"/>
              <a:sym typeface="Arial"/>
            </a:endParaRPr>
          </a:p>
        </p:txBody>
      </p:sp>
      <p:sp>
        <p:nvSpPr>
          <p:cNvPr id="117" name="Google Shape;117;p20"/>
          <p:cNvSpPr txBox="1"/>
          <p:nvPr/>
        </p:nvSpPr>
        <p:spPr>
          <a:xfrm>
            <a:off x="8712479" y="3002763"/>
            <a:ext cx="1885500" cy="5847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ExtraBold"/>
                <a:ea typeface="Open Sans ExtraBold"/>
                <a:cs typeface="Open Sans ExtraBold"/>
                <a:sym typeface="Open Sans ExtraBold"/>
              </a:rPr>
              <a:t>ANALYTIC TOOLS</a:t>
            </a:r>
            <a:endParaRPr b="0" i="0" sz="1900" u="none" cap="none" strike="noStrike">
              <a:solidFill>
                <a:srgbClr val="000000"/>
              </a:solidFill>
              <a:latin typeface="Arial"/>
              <a:ea typeface="Arial"/>
              <a:cs typeface="Arial"/>
              <a:sym typeface="Arial"/>
            </a:endParaRPr>
          </a:p>
        </p:txBody>
      </p:sp>
      <p:sp>
        <p:nvSpPr>
          <p:cNvPr id="118" name="Google Shape;118;p20"/>
          <p:cNvSpPr txBox="1"/>
          <p:nvPr/>
        </p:nvSpPr>
        <p:spPr>
          <a:xfrm>
            <a:off x="548217" y="3542593"/>
            <a:ext cx="2897785" cy="2139389"/>
          </a:xfrm>
          <a:prstGeom prst="rect">
            <a:avLst/>
          </a:prstGeom>
          <a:noFill/>
          <a:ln>
            <a:noFill/>
          </a:ln>
        </p:spPr>
        <p:txBody>
          <a:bodyPr anchorCtr="0" anchor="t" bIns="97525" lIns="97525" spcFirstLastPara="1" rIns="97525" wrap="square" tIns="97525">
            <a:spAutoFit/>
          </a:bodyPr>
          <a:lstStyle/>
          <a:p>
            <a:pPr indent="-234950" lvl="0" marL="2286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Governance, licensing, and collaboration structures enabling stakeholders to share cost, intellectual property, and effort.</a:t>
            </a:r>
            <a:endParaRPr b="0" i="0" sz="1900" u="none" cap="none" strike="noStrike">
              <a:solidFill>
                <a:srgbClr val="000000"/>
              </a:solidFill>
              <a:latin typeface="Arial"/>
              <a:ea typeface="Arial"/>
              <a:cs typeface="Arial"/>
              <a:sym typeface="Arial"/>
            </a:endParaRPr>
          </a:p>
          <a:p>
            <a:pPr indent="-234950" lvl="0" marL="228600" marR="0" rtl="0" algn="l">
              <a:lnSpc>
                <a:spcPct val="100000"/>
              </a:lnSpc>
              <a:spcBef>
                <a:spcPts val="110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Joint projects for new data, modelling, standards, and supporting technology</a:t>
            </a:r>
            <a:endParaRPr b="0" i="0" sz="1900" u="none" cap="none" strike="noStrike">
              <a:solidFill>
                <a:srgbClr val="000000"/>
              </a:solidFill>
              <a:latin typeface="Arial"/>
              <a:ea typeface="Arial"/>
              <a:cs typeface="Arial"/>
              <a:sym typeface="Arial"/>
            </a:endParaRPr>
          </a:p>
        </p:txBody>
      </p:sp>
      <p:sp>
        <p:nvSpPr>
          <p:cNvPr id="119" name="Google Shape;119;p20"/>
          <p:cNvSpPr txBox="1"/>
          <p:nvPr/>
        </p:nvSpPr>
        <p:spPr>
          <a:xfrm>
            <a:off x="4284099" y="3542593"/>
            <a:ext cx="2897785" cy="2139389"/>
          </a:xfrm>
          <a:prstGeom prst="rect">
            <a:avLst/>
          </a:prstGeom>
          <a:noFill/>
          <a:ln>
            <a:noFill/>
          </a:ln>
        </p:spPr>
        <p:txBody>
          <a:bodyPr anchorCtr="0" anchor="t" bIns="97525" lIns="97525" spcFirstLastPara="1" rIns="97525" wrap="square" tIns="97525">
            <a:spAutoFit/>
          </a:bodyPr>
          <a:lstStyle/>
          <a:p>
            <a:pPr indent="-234950" lvl="0" marL="2286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Curated library of public and private sources, for both transition and physical risk/opportunity</a:t>
            </a:r>
            <a:endParaRPr b="0" i="0" sz="1900" u="none" cap="none" strike="noStrike">
              <a:solidFill>
                <a:srgbClr val="000000"/>
              </a:solidFill>
              <a:latin typeface="Arial"/>
              <a:ea typeface="Arial"/>
              <a:cs typeface="Arial"/>
              <a:sym typeface="Arial"/>
            </a:endParaRPr>
          </a:p>
          <a:p>
            <a:pPr indent="-234950" lvl="0" marL="228600" marR="0" rtl="0" algn="l">
              <a:lnSpc>
                <a:spcPct val="100000"/>
              </a:lnSpc>
              <a:spcBef>
                <a:spcPts val="110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More accurate corporate historical and forward-looking climate &amp; ESG metrics as a public good</a:t>
            </a:r>
            <a:endParaRPr b="0" i="0" sz="1900" u="none" cap="none" strike="noStrike">
              <a:solidFill>
                <a:srgbClr val="000000"/>
              </a:solidFill>
              <a:latin typeface="Arial"/>
              <a:ea typeface="Arial"/>
              <a:cs typeface="Arial"/>
              <a:sym typeface="Arial"/>
            </a:endParaRPr>
          </a:p>
        </p:txBody>
      </p:sp>
      <p:sp>
        <p:nvSpPr>
          <p:cNvPr id="120" name="Google Shape;120;p20"/>
          <p:cNvSpPr txBox="1"/>
          <p:nvPr/>
        </p:nvSpPr>
        <p:spPr>
          <a:xfrm>
            <a:off x="8229124" y="3542600"/>
            <a:ext cx="3309300" cy="2467500"/>
          </a:xfrm>
          <a:prstGeom prst="rect">
            <a:avLst/>
          </a:prstGeom>
          <a:noFill/>
          <a:ln>
            <a:noFill/>
          </a:ln>
        </p:spPr>
        <p:txBody>
          <a:bodyPr anchorCtr="0" anchor="t" bIns="97525" lIns="97525" spcFirstLastPara="1" rIns="97525" wrap="square" tIns="97525">
            <a:spAutoFit/>
          </a:bodyPr>
          <a:lstStyle/>
          <a:p>
            <a:pPr indent="-234950" lvl="0" marL="2286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Integrate climate-related risk and opportunity into decisions by investors, financial institutions, regulators, etc.</a:t>
            </a:r>
            <a:endParaRPr b="0" i="0" sz="1900" u="none" cap="none" strike="noStrike">
              <a:solidFill>
                <a:srgbClr val="000000"/>
              </a:solidFill>
              <a:latin typeface="Arial"/>
              <a:ea typeface="Arial"/>
              <a:cs typeface="Arial"/>
              <a:sym typeface="Arial"/>
            </a:endParaRPr>
          </a:p>
          <a:p>
            <a:pPr indent="-234950" lvl="0" marL="228600" marR="0" rtl="0" algn="l">
              <a:lnSpc>
                <a:spcPct val="100000"/>
              </a:lnSpc>
              <a:spcBef>
                <a:spcPts val="110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Top-down and </a:t>
            </a:r>
            <a:br>
              <a:rPr b="0" i="0" lang="en-US" sz="1500" u="none" cap="none" strike="noStrike">
                <a:solidFill>
                  <a:srgbClr val="000000"/>
                </a:solidFill>
                <a:latin typeface="Open Sans SemiBold"/>
                <a:ea typeface="Open Sans SemiBold"/>
                <a:cs typeface="Open Sans SemiBold"/>
                <a:sym typeface="Open Sans SemiBold"/>
              </a:rPr>
            </a:br>
            <a:r>
              <a:rPr b="0" i="0" lang="en-US" sz="1500" u="none" cap="none" strike="noStrike">
                <a:solidFill>
                  <a:srgbClr val="000000"/>
                </a:solidFill>
                <a:latin typeface="Open Sans SemiBold"/>
                <a:ea typeface="Open Sans SemiBold"/>
                <a:cs typeface="Open Sans SemiBold"/>
                <a:sym typeface="Open Sans SemiBold"/>
              </a:rPr>
              <a:t>bottom-up modelling</a:t>
            </a:r>
            <a:endParaRPr b="0" i="0" sz="1900" u="none" cap="none" strike="noStrike">
              <a:solidFill>
                <a:srgbClr val="000000"/>
              </a:solidFill>
              <a:latin typeface="Arial"/>
              <a:ea typeface="Arial"/>
              <a:cs typeface="Arial"/>
              <a:sym typeface="Arial"/>
            </a:endParaRPr>
          </a:p>
          <a:p>
            <a:pPr indent="-234950" lvl="0" marL="228600" marR="0" rtl="0" algn="l">
              <a:lnSpc>
                <a:spcPct val="100000"/>
              </a:lnSpc>
              <a:spcBef>
                <a:spcPts val="110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Scenario analysis tools</a:t>
            </a:r>
            <a:endParaRPr b="0" i="0" sz="1900" u="none" cap="none" strike="noStrike">
              <a:solidFill>
                <a:srgbClr val="000000"/>
              </a:solidFill>
              <a:latin typeface="Arial"/>
              <a:ea typeface="Arial"/>
              <a:cs typeface="Arial"/>
              <a:sym typeface="Arial"/>
            </a:endParaRPr>
          </a:p>
          <a:p>
            <a:pPr indent="-234950" lvl="0" marL="228600" marR="0" rtl="0" algn="l">
              <a:lnSpc>
                <a:spcPct val="100000"/>
              </a:lnSpc>
              <a:spcBef>
                <a:spcPts val="1100"/>
              </a:spcBef>
              <a:spcAft>
                <a:spcPts val="0"/>
              </a:spcAft>
              <a:buClr>
                <a:srgbClr val="000000"/>
              </a:buClr>
              <a:buSzPts val="1500"/>
              <a:buFont typeface="Arial"/>
              <a:buChar char="•"/>
            </a:pPr>
            <a:r>
              <a:rPr b="0" i="0" lang="en-US" sz="1500" u="none" cap="none" strike="noStrike">
                <a:solidFill>
                  <a:srgbClr val="000000"/>
                </a:solidFill>
                <a:latin typeface="Open Sans SemiBold"/>
                <a:ea typeface="Open Sans SemiBold"/>
                <a:cs typeface="Open Sans SemiBold"/>
                <a:sym typeface="Open Sans SemiBold"/>
              </a:rPr>
              <a:t>Alignment tools</a:t>
            </a:r>
            <a:endParaRPr b="0" i="0" sz="1900" u="none" cap="none" strike="noStrike">
              <a:solidFill>
                <a:srgbClr val="000000"/>
              </a:solidFill>
              <a:latin typeface="Arial"/>
              <a:ea typeface="Arial"/>
              <a:cs typeface="Arial"/>
              <a:sym typeface="Arial"/>
            </a:endParaRPr>
          </a:p>
        </p:txBody>
      </p:sp>
      <p:sp>
        <p:nvSpPr>
          <p:cNvPr id="121" name="Google Shape;121;p20"/>
          <p:cNvSpPr txBox="1"/>
          <p:nvPr/>
        </p:nvSpPr>
        <p:spPr>
          <a:xfrm>
            <a:off x="906817" y="2943433"/>
            <a:ext cx="1885600" cy="697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Open Sans ExtraBold"/>
                <a:ea typeface="Open Sans ExtraBold"/>
                <a:cs typeface="Open Sans ExtraBold"/>
                <a:sym typeface="Open Sans ExtraBold"/>
              </a:rPr>
              <a:t>OPEN SOURCE COMMUNITY</a:t>
            </a:r>
            <a:endParaRPr b="0" i="0" sz="1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6"/>
          <p:cNvSpPr txBox="1"/>
          <p:nvPr>
            <p:ph type="title"/>
          </p:nvPr>
        </p:nvSpPr>
        <p:spPr>
          <a:xfrm>
            <a:off x="311667" y="239763"/>
            <a:ext cx="115248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ITR—first of OS-C portfolio alignment methodologies</a:t>
            </a:r>
            <a:endParaRPr/>
          </a:p>
        </p:txBody>
      </p:sp>
      <p:grpSp>
        <p:nvGrpSpPr>
          <p:cNvPr id="601" name="Google Shape;601;p56"/>
          <p:cNvGrpSpPr/>
          <p:nvPr/>
        </p:nvGrpSpPr>
        <p:grpSpPr>
          <a:xfrm>
            <a:off x="4124526" y="1411184"/>
            <a:ext cx="3455879" cy="4562066"/>
            <a:chOff x="3897313" y="1537451"/>
            <a:chExt cx="3265500" cy="4310749"/>
          </a:xfrm>
        </p:grpSpPr>
        <p:sp>
          <p:nvSpPr>
            <p:cNvPr id="602" name="Google Shape;602;p56"/>
            <p:cNvSpPr/>
            <p:nvPr/>
          </p:nvSpPr>
          <p:spPr>
            <a:xfrm>
              <a:off x="3897313" y="1714500"/>
              <a:ext cx="3265500" cy="4133700"/>
            </a:xfrm>
            <a:prstGeom prst="rect">
              <a:avLst/>
            </a:prstGeom>
            <a:noFill/>
            <a:ln cap="flat" cmpd="sng" w="9525">
              <a:solidFill>
                <a:schemeClr val="accent4"/>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03" name="Google Shape;603;p56"/>
            <p:cNvSpPr/>
            <p:nvPr/>
          </p:nvSpPr>
          <p:spPr>
            <a:xfrm>
              <a:off x="4023876" y="1537451"/>
              <a:ext cx="2734200" cy="354000"/>
            </a:xfrm>
            <a:prstGeom prst="rect">
              <a:avLst/>
            </a:prstGeom>
            <a:solidFill>
              <a:schemeClr val="lt1"/>
            </a:solidFill>
            <a:ln>
              <a:noFill/>
            </a:ln>
          </p:spPr>
          <p:txBody>
            <a:bodyPr anchorCtr="0" anchor="t" bIns="48375" lIns="228600" spcFirstLastPara="1" rIns="266700" wrap="square" tIns="483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3F3F3F"/>
                  </a:solidFill>
                  <a:latin typeface="Open Sans ExtraBold"/>
                  <a:ea typeface="Open Sans ExtraBold"/>
                  <a:cs typeface="Open Sans ExtraBold"/>
                  <a:sym typeface="Open Sans ExtraBold"/>
                </a:rPr>
                <a:t>Climate Scenarios</a:t>
              </a:r>
              <a:endParaRPr b="0" i="0" sz="1900" u="none" cap="none" strike="noStrike">
                <a:solidFill>
                  <a:srgbClr val="3F3F3F"/>
                </a:solidFill>
                <a:latin typeface="Open Sans ExtraBold"/>
                <a:ea typeface="Open Sans ExtraBold"/>
                <a:cs typeface="Open Sans ExtraBold"/>
                <a:sym typeface="Open Sans ExtraBold"/>
              </a:endParaRPr>
            </a:p>
          </p:txBody>
        </p:sp>
        <p:sp>
          <p:nvSpPr>
            <p:cNvPr id="604" name="Google Shape;604;p56"/>
            <p:cNvSpPr/>
            <p:nvPr/>
          </p:nvSpPr>
          <p:spPr>
            <a:xfrm>
              <a:off x="4154787" y="2068571"/>
              <a:ext cx="2132700" cy="13236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OECM 1.5° C </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TPI 2°C </a:t>
              </a:r>
              <a:endParaRPr b="0" i="0" sz="15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F3F3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TPI below  2° C</a:t>
              </a:r>
              <a:endParaRPr b="0" i="0" sz="1700" u="none" cap="none" strike="noStrike">
                <a:solidFill>
                  <a:srgbClr val="3F3F3F"/>
                </a:solidFill>
                <a:latin typeface="Open Sans SemiBold"/>
                <a:ea typeface="Open Sans SemiBold"/>
                <a:cs typeface="Open Sans SemiBold"/>
                <a:sym typeface="Open Sans SemiBold"/>
              </a:endParaRPr>
            </a:p>
          </p:txBody>
        </p:sp>
      </p:grpSp>
      <p:grpSp>
        <p:nvGrpSpPr>
          <p:cNvPr id="605" name="Google Shape;605;p56"/>
          <p:cNvGrpSpPr/>
          <p:nvPr/>
        </p:nvGrpSpPr>
        <p:grpSpPr>
          <a:xfrm>
            <a:off x="495616" y="1411198"/>
            <a:ext cx="3455879" cy="4562052"/>
            <a:chOff x="468313" y="1537464"/>
            <a:chExt cx="3265500" cy="4310736"/>
          </a:xfrm>
        </p:grpSpPr>
        <p:sp>
          <p:nvSpPr>
            <p:cNvPr id="606" name="Google Shape;606;p56"/>
            <p:cNvSpPr/>
            <p:nvPr/>
          </p:nvSpPr>
          <p:spPr>
            <a:xfrm>
              <a:off x="468313" y="1714500"/>
              <a:ext cx="3265500" cy="4133700"/>
            </a:xfrm>
            <a:prstGeom prst="rect">
              <a:avLst/>
            </a:prstGeom>
            <a:noFill/>
            <a:ln cap="flat" cmpd="sng" w="9525">
              <a:solidFill>
                <a:schemeClr val="accent4"/>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07" name="Google Shape;607;p56"/>
            <p:cNvSpPr/>
            <p:nvPr/>
          </p:nvSpPr>
          <p:spPr>
            <a:xfrm>
              <a:off x="613915" y="1537464"/>
              <a:ext cx="2734200" cy="354000"/>
            </a:xfrm>
            <a:prstGeom prst="rect">
              <a:avLst/>
            </a:prstGeom>
            <a:solidFill>
              <a:schemeClr val="lt1"/>
            </a:solidFill>
            <a:ln>
              <a:noFill/>
            </a:ln>
          </p:spPr>
          <p:txBody>
            <a:bodyPr anchorCtr="0" anchor="t" bIns="48375" lIns="228600" spcFirstLastPara="1" rIns="266700" wrap="square" tIns="483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3F3F3F"/>
                  </a:solidFill>
                  <a:latin typeface="Open Sans ExtraBold"/>
                  <a:ea typeface="Open Sans ExtraBold"/>
                  <a:cs typeface="Open Sans ExtraBold"/>
                  <a:sym typeface="Open Sans ExtraBold"/>
                </a:rPr>
                <a:t>Sector coverage</a:t>
              </a:r>
              <a:endParaRPr b="0" i="0" sz="1500" u="none" cap="none" strike="noStrike">
                <a:solidFill>
                  <a:srgbClr val="000000"/>
                </a:solidFill>
                <a:latin typeface="Open Sans ExtraBold"/>
                <a:ea typeface="Open Sans ExtraBold"/>
                <a:cs typeface="Open Sans ExtraBold"/>
                <a:sym typeface="Open Sans ExtraBold"/>
              </a:endParaRPr>
            </a:p>
          </p:txBody>
        </p:sp>
        <p:sp>
          <p:nvSpPr>
            <p:cNvPr id="608" name="Google Shape;608;p56"/>
            <p:cNvSpPr/>
            <p:nvPr/>
          </p:nvSpPr>
          <p:spPr>
            <a:xfrm>
              <a:off x="1567444" y="2268538"/>
              <a:ext cx="1454400" cy="3387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Oil &amp; Gas</a:t>
              </a:r>
              <a:endParaRPr b="0" i="0" sz="1700" u="none" cap="none" strike="noStrike">
                <a:solidFill>
                  <a:srgbClr val="3F3F3F"/>
                </a:solidFill>
                <a:latin typeface="Open Sans SemiBold"/>
                <a:ea typeface="Open Sans SemiBold"/>
                <a:cs typeface="Open Sans SemiBold"/>
                <a:sym typeface="Open Sans SemiBold"/>
              </a:endParaRPr>
            </a:p>
          </p:txBody>
        </p:sp>
        <p:sp>
          <p:nvSpPr>
            <p:cNvPr id="609" name="Google Shape;609;p56"/>
            <p:cNvSpPr/>
            <p:nvPr/>
          </p:nvSpPr>
          <p:spPr>
            <a:xfrm>
              <a:off x="1567436" y="3102243"/>
              <a:ext cx="1469700" cy="3387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Automobiles</a:t>
              </a:r>
              <a:endParaRPr b="0" i="0" sz="1700" u="none" cap="none" strike="noStrike">
                <a:solidFill>
                  <a:srgbClr val="3F3F3F"/>
                </a:solidFill>
                <a:latin typeface="Open Sans SemiBold"/>
                <a:ea typeface="Open Sans SemiBold"/>
                <a:cs typeface="Open Sans SemiBold"/>
                <a:sym typeface="Open Sans SemiBold"/>
              </a:endParaRPr>
            </a:p>
          </p:txBody>
        </p:sp>
        <p:sp>
          <p:nvSpPr>
            <p:cNvPr id="610" name="Google Shape;610;p56"/>
            <p:cNvSpPr/>
            <p:nvPr/>
          </p:nvSpPr>
          <p:spPr>
            <a:xfrm>
              <a:off x="1567436" y="3968502"/>
              <a:ext cx="748500" cy="3387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Steel</a:t>
              </a:r>
              <a:endParaRPr b="0" i="0" sz="1700" u="none" cap="none" strike="noStrike">
                <a:solidFill>
                  <a:srgbClr val="3F3F3F"/>
                </a:solidFill>
                <a:latin typeface="Open Sans SemiBold"/>
                <a:ea typeface="Open Sans SemiBold"/>
                <a:cs typeface="Open Sans SemiBold"/>
                <a:sym typeface="Open Sans SemiBold"/>
              </a:endParaRPr>
            </a:p>
          </p:txBody>
        </p:sp>
        <p:sp>
          <p:nvSpPr>
            <p:cNvPr id="611" name="Google Shape;611;p56"/>
            <p:cNvSpPr/>
            <p:nvPr/>
          </p:nvSpPr>
          <p:spPr>
            <a:xfrm>
              <a:off x="1567445" y="4990068"/>
              <a:ext cx="1780800" cy="3387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Electric Utilities</a:t>
              </a:r>
              <a:endParaRPr b="0" i="0" sz="1700" u="none" cap="none" strike="noStrike">
                <a:solidFill>
                  <a:srgbClr val="3F3F3F"/>
                </a:solidFill>
                <a:latin typeface="Open Sans SemiBold"/>
                <a:ea typeface="Open Sans SemiBold"/>
                <a:cs typeface="Open Sans SemiBold"/>
                <a:sym typeface="Open Sans SemiBold"/>
              </a:endParaRPr>
            </a:p>
          </p:txBody>
        </p:sp>
        <p:sp>
          <p:nvSpPr>
            <p:cNvPr id="612" name="Google Shape;612;p56"/>
            <p:cNvSpPr/>
            <p:nvPr/>
          </p:nvSpPr>
          <p:spPr>
            <a:xfrm>
              <a:off x="809625" y="2068571"/>
              <a:ext cx="665100" cy="665100"/>
            </a:xfrm>
            <a:prstGeom prst="ellipse">
              <a:avLst/>
            </a:prstGeom>
            <a:noFill/>
            <a:ln cap="flat" cmpd="sng" w="9525">
              <a:solidFill>
                <a:schemeClr val="accent3"/>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13" name="Google Shape;613;p56"/>
            <p:cNvSpPr/>
            <p:nvPr/>
          </p:nvSpPr>
          <p:spPr>
            <a:xfrm>
              <a:off x="809625" y="2910711"/>
              <a:ext cx="665100" cy="665100"/>
            </a:xfrm>
            <a:prstGeom prst="ellipse">
              <a:avLst/>
            </a:prstGeom>
            <a:noFill/>
            <a:ln cap="flat" cmpd="sng" w="9525">
              <a:solidFill>
                <a:schemeClr val="accent3"/>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14" name="Google Shape;614;p56"/>
            <p:cNvSpPr/>
            <p:nvPr/>
          </p:nvSpPr>
          <p:spPr>
            <a:xfrm>
              <a:off x="809625" y="3805238"/>
              <a:ext cx="665100" cy="665100"/>
            </a:xfrm>
            <a:prstGeom prst="ellipse">
              <a:avLst/>
            </a:prstGeom>
            <a:noFill/>
            <a:ln cap="flat" cmpd="sng" w="9525">
              <a:solidFill>
                <a:schemeClr val="accent3"/>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15" name="Google Shape;615;p56"/>
            <p:cNvSpPr/>
            <p:nvPr/>
          </p:nvSpPr>
          <p:spPr>
            <a:xfrm>
              <a:off x="809625" y="4826793"/>
              <a:ext cx="665100" cy="665100"/>
            </a:xfrm>
            <a:prstGeom prst="ellipse">
              <a:avLst/>
            </a:prstGeom>
            <a:noFill/>
            <a:ln cap="flat" cmpd="sng" w="9525">
              <a:solidFill>
                <a:schemeClr val="accent3"/>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grpSp>
          <p:nvGrpSpPr>
            <p:cNvPr id="616" name="Google Shape;616;p56"/>
            <p:cNvGrpSpPr/>
            <p:nvPr/>
          </p:nvGrpSpPr>
          <p:grpSpPr>
            <a:xfrm>
              <a:off x="905257" y="3087334"/>
              <a:ext cx="503232" cy="283725"/>
              <a:chOff x="572" y="1959"/>
              <a:chExt cx="311" cy="175"/>
            </a:xfrm>
          </p:grpSpPr>
          <p:sp>
            <p:nvSpPr>
              <p:cNvPr id="617" name="Google Shape;617;p56"/>
              <p:cNvSpPr/>
              <p:nvPr/>
            </p:nvSpPr>
            <p:spPr>
              <a:xfrm>
                <a:off x="572" y="1959"/>
                <a:ext cx="311" cy="175"/>
              </a:xfrm>
              <a:custGeom>
                <a:rect b="b" l="l" r="r" t="t"/>
                <a:pathLst>
                  <a:path extrusionOk="0" h="253" w="452">
                    <a:moveTo>
                      <a:pt x="419" y="78"/>
                    </a:moveTo>
                    <a:cubicBezTo>
                      <a:pt x="349" y="78"/>
                      <a:pt x="349" y="78"/>
                      <a:pt x="349" y="78"/>
                    </a:cubicBezTo>
                    <a:cubicBezTo>
                      <a:pt x="303" y="19"/>
                      <a:pt x="303" y="19"/>
                      <a:pt x="303" y="19"/>
                    </a:cubicBezTo>
                    <a:cubicBezTo>
                      <a:pt x="293" y="7"/>
                      <a:pt x="278" y="0"/>
                      <a:pt x="263" y="0"/>
                    </a:cubicBezTo>
                    <a:cubicBezTo>
                      <a:pt x="140" y="0"/>
                      <a:pt x="140" y="0"/>
                      <a:pt x="140" y="0"/>
                    </a:cubicBezTo>
                    <a:cubicBezTo>
                      <a:pt x="124" y="0"/>
                      <a:pt x="110" y="7"/>
                      <a:pt x="100" y="19"/>
                    </a:cubicBezTo>
                    <a:cubicBezTo>
                      <a:pt x="48" y="85"/>
                      <a:pt x="48" y="85"/>
                      <a:pt x="48" y="85"/>
                    </a:cubicBezTo>
                    <a:cubicBezTo>
                      <a:pt x="14" y="85"/>
                      <a:pt x="14" y="85"/>
                      <a:pt x="14" y="85"/>
                    </a:cubicBezTo>
                    <a:cubicBezTo>
                      <a:pt x="6" y="85"/>
                      <a:pt x="0" y="91"/>
                      <a:pt x="0" y="99"/>
                    </a:cubicBezTo>
                    <a:cubicBezTo>
                      <a:pt x="0" y="195"/>
                      <a:pt x="0" y="195"/>
                      <a:pt x="0" y="195"/>
                    </a:cubicBezTo>
                    <a:cubicBezTo>
                      <a:pt x="0" y="197"/>
                      <a:pt x="2" y="199"/>
                      <a:pt x="4" y="199"/>
                    </a:cubicBezTo>
                    <a:cubicBezTo>
                      <a:pt x="52" y="199"/>
                      <a:pt x="52" y="199"/>
                      <a:pt x="52" y="199"/>
                    </a:cubicBezTo>
                    <a:cubicBezTo>
                      <a:pt x="55" y="230"/>
                      <a:pt x="84" y="253"/>
                      <a:pt x="115" y="250"/>
                    </a:cubicBezTo>
                    <a:cubicBezTo>
                      <a:pt x="142" y="247"/>
                      <a:pt x="164" y="226"/>
                      <a:pt x="167" y="199"/>
                    </a:cubicBezTo>
                    <a:cubicBezTo>
                      <a:pt x="285" y="199"/>
                      <a:pt x="285" y="199"/>
                      <a:pt x="285" y="199"/>
                    </a:cubicBezTo>
                    <a:cubicBezTo>
                      <a:pt x="289" y="230"/>
                      <a:pt x="317" y="253"/>
                      <a:pt x="349" y="250"/>
                    </a:cubicBezTo>
                    <a:cubicBezTo>
                      <a:pt x="376" y="247"/>
                      <a:pt x="397" y="226"/>
                      <a:pt x="400" y="199"/>
                    </a:cubicBezTo>
                    <a:cubicBezTo>
                      <a:pt x="441" y="199"/>
                      <a:pt x="441" y="199"/>
                      <a:pt x="441" y="199"/>
                    </a:cubicBezTo>
                    <a:cubicBezTo>
                      <a:pt x="447" y="199"/>
                      <a:pt x="452" y="194"/>
                      <a:pt x="452" y="188"/>
                    </a:cubicBezTo>
                    <a:cubicBezTo>
                      <a:pt x="452" y="188"/>
                      <a:pt x="452" y="188"/>
                      <a:pt x="452" y="188"/>
                    </a:cubicBezTo>
                    <a:cubicBezTo>
                      <a:pt x="452" y="111"/>
                      <a:pt x="452" y="111"/>
                      <a:pt x="452" y="111"/>
                    </a:cubicBezTo>
                    <a:cubicBezTo>
                      <a:pt x="452" y="111"/>
                      <a:pt x="452" y="111"/>
                      <a:pt x="452" y="111"/>
                    </a:cubicBezTo>
                    <a:cubicBezTo>
                      <a:pt x="452" y="93"/>
                      <a:pt x="437" y="78"/>
                      <a:pt x="419" y="78"/>
                    </a:cubicBezTo>
                    <a:close/>
                    <a:moveTo>
                      <a:pt x="444" y="134"/>
                    </a:moveTo>
                    <a:cubicBezTo>
                      <a:pt x="414" y="134"/>
                      <a:pt x="414" y="134"/>
                      <a:pt x="414" y="134"/>
                    </a:cubicBezTo>
                    <a:cubicBezTo>
                      <a:pt x="408" y="134"/>
                      <a:pt x="404" y="129"/>
                      <a:pt x="405" y="124"/>
                    </a:cubicBezTo>
                    <a:cubicBezTo>
                      <a:pt x="405" y="119"/>
                      <a:pt x="409" y="115"/>
                      <a:pt x="414" y="115"/>
                    </a:cubicBezTo>
                    <a:cubicBezTo>
                      <a:pt x="444" y="115"/>
                      <a:pt x="444" y="115"/>
                      <a:pt x="444" y="115"/>
                    </a:cubicBezTo>
                    <a:lnTo>
                      <a:pt x="444" y="134"/>
                    </a:lnTo>
                    <a:close/>
                    <a:moveTo>
                      <a:pt x="14" y="93"/>
                    </a:moveTo>
                    <a:cubicBezTo>
                      <a:pt x="50" y="93"/>
                      <a:pt x="50" y="93"/>
                      <a:pt x="50" y="93"/>
                    </a:cubicBezTo>
                    <a:cubicBezTo>
                      <a:pt x="51" y="93"/>
                      <a:pt x="52" y="92"/>
                      <a:pt x="53" y="91"/>
                    </a:cubicBezTo>
                    <a:cubicBezTo>
                      <a:pt x="106" y="24"/>
                      <a:pt x="106" y="24"/>
                      <a:pt x="106" y="24"/>
                    </a:cubicBezTo>
                    <a:cubicBezTo>
                      <a:pt x="114" y="14"/>
                      <a:pt x="127" y="8"/>
                      <a:pt x="140" y="8"/>
                    </a:cubicBezTo>
                    <a:cubicBezTo>
                      <a:pt x="262" y="8"/>
                      <a:pt x="262" y="8"/>
                      <a:pt x="262" y="8"/>
                    </a:cubicBezTo>
                    <a:cubicBezTo>
                      <a:pt x="276" y="8"/>
                      <a:pt x="288" y="14"/>
                      <a:pt x="296" y="24"/>
                    </a:cubicBezTo>
                    <a:cubicBezTo>
                      <a:pt x="344" y="85"/>
                      <a:pt x="344" y="85"/>
                      <a:pt x="344" y="85"/>
                    </a:cubicBezTo>
                    <a:cubicBezTo>
                      <a:pt x="345" y="86"/>
                      <a:pt x="346" y="86"/>
                      <a:pt x="347" y="86"/>
                    </a:cubicBezTo>
                    <a:cubicBezTo>
                      <a:pt x="419" y="86"/>
                      <a:pt x="419" y="86"/>
                      <a:pt x="419" y="86"/>
                    </a:cubicBezTo>
                    <a:cubicBezTo>
                      <a:pt x="431" y="86"/>
                      <a:pt x="441" y="95"/>
                      <a:pt x="443" y="107"/>
                    </a:cubicBezTo>
                    <a:cubicBezTo>
                      <a:pt x="414" y="107"/>
                      <a:pt x="414" y="107"/>
                      <a:pt x="414" y="107"/>
                    </a:cubicBezTo>
                    <a:cubicBezTo>
                      <a:pt x="404" y="107"/>
                      <a:pt x="396" y="116"/>
                      <a:pt x="397" y="125"/>
                    </a:cubicBezTo>
                    <a:cubicBezTo>
                      <a:pt x="397" y="135"/>
                      <a:pt x="404" y="142"/>
                      <a:pt x="414" y="142"/>
                    </a:cubicBezTo>
                    <a:cubicBezTo>
                      <a:pt x="444" y="142"/>
                      <a:pt x="444" y="142"/>
                      <a:pt x="444" y="142"/>
                    </a:cubicBezTo>
                    <a:cubicBezTo>
                      <a:pt x="444" y="161"/>
                      <a:pt x="444" y="161"/>
                      <a:pt x="444" y="161"/>
                    </a:cubicBezTo>
                    <a:cubicBezTo>
                      <a:pt x="391" y="161"/>
                      <a:pt x="391" y="161"/>
                      <a:pt x="391" y="161"/>
                    </a:cubicBezTo>
                    <a:cubicBezTo>
                      <a:pt x="374" y="134"/>
                      <a:pt x="339" y="126"/>
                      <a:pt x="312" y="143"/>
                    </a:cubicBezTo>
                    <a:cubicBezTo>
                      <a:pt x="304" y="148"/>
                      <a:pt x="298" y="154"/>
                      <a:pt x="294" y="161"/>
                    </a:cubicBezTo>
                    <a:cubicBezTo>
                      <a:pt x="158" y="161"/>
                      <a:pt x="158" y="161"/>
                      <a:pt x="158" y="161"/>
                    </a:cubicBezTo>
                    <a:cubicBezTo>
                      <a:pt x="141" y="134"/>
                      <a:pt x="105" y="126"/>
                      <a:pt x="78" y="143"/>
                    </a:cubicBezTo>
                    <a:cubicBezTo>
                      <a:pt x="71" y="148"/>
                      <a:pt x="65" y="154"/>
                      <a:pt x="60" y="161"/>
                    </a:cubicBezTo>
                    <a:cubicBezTo>
                      <a:pt x="8" y="161"/>
                      <a:pt x="8" y="161"/>
                      <a:pt x="8" y="161"/>
                    </a:cubicBezTo>
                    <a:cubicBezTo>
                      <a:pt x="8" y="99"/>
                      <a:pt x="8" y="99"/>
                      <a:pt x="8" y="99"/>
                    </a:cubicBezTo>
                    <a:cubicBezTo>
                      <a:pt x="8" y="95"/>
                      <a:pt x="11" y="93"/>
                      <a:pt x="14" y="93"/>
                    </a:cubicBezTo>
                    <a:close/>
                    <a:moveTo>
                      <a:pt x="289" y="170"/>
                    </a:moveTo>
                    <a:cubicBezTo>
                      <a:pt x="288" y="172"/>
                      <a:pt x="288" y="174"/>
                      <a:pt x="287" y="176"/>
                    </a:cubicBezTo>
                    <a:cubicBezTo>
                      <a:pt x="287" y="177"/>
                      <a:pt x="287" y="177"/>
                      <a:pt x="287" y="177"/>
                    </a:cubicBezTo>
                    <a:cubicBezTo>
                      <a:pt x="286" y="179"/>
                      <a:pt x="286" y="181"/>
                      <a:pt x="286" y="183"/>
                    </a:cubicBezTo>
                    <a:cubicBezTo>
                      <a:pt x="286" y="184"/>
                      <a:pt x="286" y="184"/>
                      <a:pt x="286" y="184"/>
                    </a:cubicBezTo>
                    <a:cubicBezTo>
                      <a:pt x="285" y="186"/>
                      <a:pt x="285" y="188"/>
                      <a:pt x="285" y="190"/>
                    </a:cubicBezTo>
                    <a:cubicBezTo>
                      <a:pt x="285" y="190"/>
                      <a:pt x="285" y="191"/>
                      <a:pt x="285" y="191"/>
                    </a:cubicBezTo>
                    <a:cubicBezTo>
                      <a:pt x="167" y="191"/>
                      <a:pt x="167" y="191"/>
                      <a:pt x="167" y="191"/>
                    </a:cubicBezTo>
                    <a:cubicBezTo>
                      <a:pt x="167" y="191"/>
                      <a:pt x="167" y="190"/>
                      <a:pt x="167" y="190"/>
                    </a:cubicBezTo>
                    <a:cubicBezTo>
                      <a:pt x="167" y="188"/>
                      <a:pt x="167" y="186"/>
                      <a:pt x="166" y="184"/>
                    </a:cubicBezTo>
                    <a:cubicBezTo>
                      <a:pt x="166" y="183"/>
                      <a:pt x="166" y="183"/>
                      <a:pt x="166" y="183"/>
                    </a:cubicBezTo>
                    <a:cubicBezTo>
                      <a:pt x="166" y="181"/>
                      <a:pt x="166" y="179"/>
                      <a:pt x="165" y="177"/>
                    </a:cubicBezTo>
                    <a:cubicBezTo>
                      <a:pt x="165" y="176"/>
                      <a:pt x="165" y="176"/>
                      <a:pt x="165" y="176"/>
                    </a:cubicBezTo>
                    <a:cubicBezTo>
                      <a:pt x="164" y="174"/>
                      <a:pt x="164" y="172"/>
                      <a:pt x="163" y="170"/>
                    </a:cubicBezTo>
                    <a:cubicBezTo>
                      <a:pt x="163" y="169"/>
                      <a:pt x="163" y="169"/>
                      <a:pt x="163" y="169"/>
                    </a:cubicBezTo>
                    <a:cubicBezTo>
                      <a:pt x="163" y="169"/>
                      <a:pt x="163" y="169"/>
                      <a:pt x="163" y="169"/>
                    </a:cubicBezTo>
                    <a:cubicBezTo>
                      <a:pt x="289" y="169"/>
                      <a:pt x="289" y="169"/>
                      <a:pt x="289" y="169"/>
                    </a:cubicBezTo>
                    <a:cubicBezTo>
                      <a:pt x="289" y="169"/>
                      <a:pt x="289" y="169"/>
                      <a:pt x="289" y="169"/>
                    </a:cubicBezTo>
                    <a:lnTo>
                      <a:pt x="289" y="170"/>
                    </a:lnTo>
                    <a:close/>
                    <a:moveTo>
                      <a:pt x="8" y="169"/>
                    </a:moveTo>
                    <a:cubicBezTo>
                      <a:pt x="56" y="169"/>
                      <a:pt x="56" y="169"/>
                      <a:pt x="56" y="169"/>
                    </a:cubicBezTo>
                    <a:cubicBezTo>
                      <a:pt x="56" y="169"/>
                      <a:pt x="56" y="169"/>
                      <a:pt x="56" y="169"/>
                    </a:cubicBezTo>
                    <a:cubicBezTo>
                      <a:pt x="56" y="170"/>
                      <a:pt x="56" y="170"/>
                      <a:pt x="56" y="170"/>
                    </a:cubicBezTo>
                    <a:cubicBezTo>
                      <a:pt x="55" y="172"/>
                      <a:pt x="55" y="174"/>
                      <a:pt x="54" y="176"/>
                    </a:cubicBezTo>
                    <a:cubicBezTo>
                      <a:pt x="54" y="177"/>
                      <a:pt x="54" y="177"/>
                      <a:pt x="54" y="177"/>
                    </a:cubicBezTo>
                    <a:cubicBezTo>
                      <a:pt x="53" y="179"/>
                      <a:pt x="53" y="181"/>
                      <a:pt x="52" y="183"/>
                    </a:cubicBezTo>
                    <a:cubicBezTo>
                      <a:pt x="52" y="184"/>
                      <a:pt x="52" y="184"/>
                      <a:pt x="52" y="184"/>
                    </a:cubicBezTo>
                    <a:cubicBezTo>
                      <a:pt x="52" y="186"/>
                      <a:pt x="52" y="188"/>
                      <a:pt x="52" y="190"/>
                    </a:cubicBezTo>
                    <a:cubicBezTo>
                      <a:pt x="52" y="190"/>
                      <a:pt x="52" y="190"/>
                      <a:pt x="52" y="191"/>
                    </a:cubicBezTo>
                    <a:cubicBezTo>
                      <a:pt x="8" y="191"/>
                      <a:pt x="8" y="191"/>
                      <a:pt x="8" y="191"/>
                    </a:cubicBezTo>
                    <a:lnTo>
                      <a:pt x="8" y="169"/>
                    </a:lnTo>
                    <a:close/>
                    <a:moveTo>
                      <a:pt x="109" y="242"/>
                    </a:moveTo>
                    <a:cubicBezTo>
                      <a:pt x="83" y="242"/>
                      <a:pt x="61" y="221"/>
                      <a:pt x="60" y="194"/>
                    </a:cubicBezTo>
                    <a:cubicBezTo>
                      <a:pt x="60" y="194"/>
                      <a:pt x="60" y="193"/>
                      <a:pt x="60" y="192"/>
                    </a:cubicBezTo>
                    <a:cubicBezTo>
                      <a:pt x="60" y="165"/>
                      <a:pt x="82" y="142"/>
                      <a:pt x="109" y="142"/>
                    </a:cubicBezTo>
                    <a:cubicBezTo>
                      <a:pt x="137" y="142"/>
                      <a:pt x="159" y="165"/>
                      <a:pt x="159" y="192"/>
                    </a:cubicBezTo>
                    <a:cubicBezTo>
                      <a:pt x="159" y="193"/>
                      <a:pt x="159" y="194"/>
                      <a:pt x="159" y="195"/>
                    </a:cubicBezTo>
                    <a:cubicBezTo>
                      <a:pt x="158" y="221"/>
                      <a:pt x="136" y="242"/>
                      <a:pt x="109" y="242"/>
                    </a:cubicBezTo>
                    <a:close/>
                    <a:moveTo>
                      <a:pt x="342" y="242"/>
                    </a:moveTo>
                    <a:cubicBezTo>
                      <a:pt x="316" y="242"/>
                      <a:pt x="294" y="221"/>
                      <a:pt x="293" y="194"/>
                    </a:cubicBezTo>
                    <a:cubicBezTo>
                      <a:pt x="293" y="194"/>
                      <a:pt x="293" y="193"/>
                      <a:pt x="293" y="192"/>
                    </a:cubicBezTo>
                    <a:cubicBezTo>
                      <a:pt x="293" y="165"/>
                      <a:pt x="315" y="142"/>
                      <a:pt x="343" y="142"/>
                    </a:cubicBezTo>
                    <a:cubicBezTo>
                      <a:pt x="370" y="142"/>
                      <a:pt x="392" y="165"/>
                      <a:pt x="392" y="192"/>
                    </a:cubicBezTo>
                    <a:cubicBezTo>
                      <a:pt x="392" y="193"/>
                      <a:pt x="392" y="194"/>
                      <a:pt x="392" y="195"/>
                    </a:cubicBezTo>
                    <a:cubicBezTo>
                      <a:pt x="391" y="221"/>
                      <a:pt x="369" y="242"/>
                      <a:pt x="342" y="242"/>
                    </a:cubicBezTo>
                    <a:close/>
                    <a:moveTo>
                      <a:pt x="441" y="191"/>
                    </a:moveTo>
                    <a:cubicBezTo>
                      <a:pt x="400" y="191"/>
                      <a:pt x="400" y="191"/>
                      <a:pt x="400" y="191"/>
                    </a:cubicBezTo>
                    <a:cubicBezTo>
                      <a:pt x="400" y="191"/>
                      <a:pt x="400" y="190"/>
                      <a:pt x="400" y="190"/>
                    </a:cubicBezTo>
                    <a:cubicBezTo>
                      <a:pt x="400" y="188"/>
                      <a:pt x="400" y="186"/>
                      <a:pt x="400" y="184"/>
                    </a:cubicBezTo>
                    <a:cubicBezTo>
                      <a:pt x="400" y="183"/>
                      <a:pt x="400" y="183"/>
                      <a:pt x="400" y="183"/>
                    </a:cubicBezTo>
                    <a:cubicBezTo>
                      <a:pt x="399" y="181"/>
                      <a:pt x="399" y="179"/>
                      <a:pt x="398" y="177"/>
                    </a:cubicBezTo>
                    <a:cubicBezTo>
                      <a:pt x="398" y="176"/>
                      <a:pt x="398" y="176"/>
                      <a:pt x="398" y="176"/>
                    </a:cubicBezTo>
                    <a:cubicBezTo>
                      <a:pt x="398" y="174"/>
                      <a:pt x="397" y="172"/>
                      <a:pt x="396" y="170"/>
                    </a:cubicBezTo>
                    <a:cubicBezTo>
                      <a:pt x="396" y="169"/>
                      <a:pt x="396" y="169"/>
                      <a:pt x="396" y="169"/>
                    </a:cubicBezTo>
                    <a:cubicBezTo>
                      <a:pt x="396" y="169"/>
                      <a:pt x="396" y="169"/>
                      <a:pt x="396" y="169"/>
                    </a:cubicBezTo>
                    <a:cubicBezTo>
                      <a:pt x="444" y="169"/>
                      <a:pt x="444" y="169"/>
                      <a:pt x="444" y="169"/>
                    </a:cubicBezTo>
                    <a:cubicBezTo>
                      <a:pt x="444" y="188"/>
                      <a:pt x="444" y="188"/>
                      <a:pt x="444" y="188"/>
                    </a:cubicBezTo>
                    <a:cubicBezTo>
                      <a:pt x="444" y="190"/>
                      <a:pt x="443" y="191"/>
                      <a:pt x="441" y="191"/>
                    </a:cubicBezTo>
                    <a:cubicBezTo>
                      <a:pt x="441" y="191"/>
                      <a:pt x="441" y="191"/>
                      <a:pt x="441" y="191"/>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18" name="Google Shape;618;p56"/>
              <p:cNvSpPr/>
              <p:nvPr/>
            </p:nvSpPr>
            <p:spPr>
              <a:xfrm>
                <a:off x="625" y="1976"/>
                <a:ext cx="171" cy="47"/>
              </a:xfrm>
              <a:custGeom>
                <a:rect b="b" l="l" r="r" t="t"/>
                <a:pathLst>
                  <a:path extrusionOk="0" h="68" w="248">
                    <a:moveTo>
                      <a:pt x="5" y="68"/>
                    </a:moveTo>
                    <a:cubicBezTo>
                      <a:pt x="244" y="68"/>
                      <a:pt x="244" y="68"/>
                      <a:pt x="244" y="68"/>
                    </a:cubicBezTo>
                    <a:cubicBezTo>
                      <a:pt x="246" y="68"/>
                      <a:pt x="248" y="66"/>
                      <a:pt x="248" y="64"/>
                    </a:cubicBezTo>
                    <a:cubicBezTo>
                      <a:pt x="248" y="63"/>
                      <a:pt x="247" y="62"/>
                      <a:pt x="247" y="62"/>
                    </a:cubicBezTo>
                    <a:cubicBezTo>
                      <a:pt x="199" y="2"/>
                      <a:pt x="199" y="2"/>
                      <a:pt x="199" y="2"/>
                    </a:cubicBezTo>
                    <a:cubicBezTo>
                      <a:pt x="199" y="2"/>
                      <a:pt x="199" y="2"/>
                      <a:pt x="199" y="2"/>
                    </a:cubicBezTo>
                    <a:cubicBezTo>
                      <a:pt x="199" y="1"/>
                      <a:pt x="199" y="1"/>
                      <a:pt x="198" y="1"/>
                    </a:cubicBezTo>
                    <a:cubicBezTo>
                      <a:pt x="198" y="1"/>
                      <a:pt x="198" y="1"/>
                      <a:pt x="198" y="1"/>
                    </a:cubicBezTo>
                    <a:cubicBezTo>
                      <a:pt x="197" y="0"/>
                      <a:pt x="197" y="0"/>
                      <a:pt x="196" y="0"/>
                    </a:cubicBezTo>
                    <a:cubicBezTo>
                      <a:pt x="52" y="0"/>
                      <a:pt x="52" y="0"/>
                      <a:pt x="52" y="0"/>
                    </a:cubicBezTo>
                    <a:cubicBezTo>
                      <a:pt x="52" y="0"/>
                      <a:pt x="51" y="0"/>
                      <a:pt x="51" y="1"/>
                    </a:cubicBezTo>
                    <a:cubicBezTo>
                      <a:pt x="50" y="1"/>
                      <a:pt x="50" y="1"/>
                      <a:pt x="50" y="1"/>
                    </a:cubicBezTo>
                    <a:cubicBezTo>
                      <a:pt x="50" y="1"/>
                      <a:pt x="50" y="1"/>
                      <a:pt x="49" y="2"/>
                    </a:cubicBezTo>
                    <a:cubicBezTo>
                      <a:pt x="49" y="2"/>
                      <a:pt x="49" y="2"/>
                      <a:pt x="49" y="2"/>
                    </a:cubicBezTo>
                    <a:cubicBezTo>
                      <a:pt x="2" y="61"/>
                      <a:pt x="2" y="61"/>
                      <a:pt x="2" y="61"/>
                    </a:cubicBezTo>
                    <a:cubicBezTo>
                      <a:pt x="0" y="63"/>
                      <a:pt x="0" y="66"/>
                      <a:pt x="2" y="67"/>
                    </a:cubicBezTo>
                    <a:cubicBezTo>
                      <a:pt x="3" y="68"/>
                      <a:pt x="4" y="68"/>
                      <a:pt x="5" y="68"/>
                    </a:cubicBezTo>
                    <a:close/>
                    <a:moveTo>
                      <a:pt x="56" y="8"/>
                    </a:moveTo>
                    <a:cubicBezTo>
                      <a:pt x="120" y="8"/>
                      <a:pt x="120" y="8"/>
                      <a:pt x="120" y="8"/>
                    </a:cubicBezTo>
                    <a:cubicBezTo>
                      <a:pt x="120" y="60"/>
                      <a:pt x="120" y="60"/>
                      <a:pt x="120" y="60"/>
                    </a:cubicBezTo>
                    <a:cubicBezTo>
                      <a:pt x="56" y="60"/>
                      <a:pt x="56" y="60"/>
                      <a:pt x="56" y="60"/>
                    </a:cubicBezTo>
                    <a:lnTo>
                      <a:pt x="56" y="8"/>
                    </a:lnTo>
                    <a:close/>
                    <a:moveTo>
                      <a:pt x="192" y="60"/>
                    </a:moveTo>
                    <a:cubicBezTo>
                      <a:pt x="128" y="60"/>
                      <a:pt x="128" y="60"/>
                      <a:pt x="128" y="60"/>
                    </a:cubicBezTo>
                    <a:cubicBezTo>
                      <a:pt x="128" y="8"/>
                      <a:pt x="128" y="8"/>
                      <a:pt x="128" y="8"/>
                    </a:cubicBezTo>
                    <a:cubicBezTo>
                      <a:pt x="192" y="8"/>
                      <a:pt x="192" y="8"/>
                      <a:pt x="192" y="8"/>
                    </a:cubicBezTo>
                    <a:lnTo>
                      <a:pt x="192" y="60"/>
                    </a:lnTo>
                    <a:close/>
                    <a:moveTo>
                      <a:pt x="200" y="60"/>
                    </a:moveTo>
                    <a:cubicBezTo>
                      <a:pt x="200" y="16"/>
                      <a:pt x="200" y="16"/>
                      <a:pt x="200" y="16"/>
                    </a:cubicBezTo>
                    <a:cubicBezTo>
                      <a:pt x="235" y="60"/>
                      <a:pt x="235" y="60"/>
                      <a:pt x="235" y="60"/>
                    </a:cubicBezTo>
                    <a:lnTo>
                      <a:pt x="200" y="60"/>
                    </a:lnTo>
                    <a:close/>
                    <a:moveTo>
                      <a:pt x="48" y="16"/>
                    </a:moveTo>
                    <a:cubicBezTo>
                      <a:pt x="48" y="60"/>
                      <a:pt x="48" y="60"/>
                      <a:pt x="48" y="60"/>
                    </a:cubicBezTo>
                    <a:cubicBezTo>
                      <a:pt x="13" y="60"/>
                      <a:pt x="13" y="60"/>
                      <a:pt x="13" y="60"/>
                    </a:cubicBezTo>
                    <a:lnTo>
                      <a:pt x="48" y="16"/>
                    </a:ln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19" name="Google Shape;619;p56"/>
              <p:cNvSpPr/>
              <p:nvPr/>
            </p:nvSpPr>
            <p:spPr>
              <a:xfrm>
                <a:off x="626" y="2029"/>
                <a:ext cx="24" cy="14"/>
              </a:xfrm>
              <a:custGeom>
                <a:rect b="b" l="l" r="r" t="t"/>
                <a:pathLst>
                  <a:path extrusionOk="0" h="21" w="35">
                    <a:moveTo>
                      <a:pt x="10" y="21"/>
                    </a:moveTo>
                    <a:cubicBezTo>
                      <a:pt x="25" y="21"/>
                      <a:pt x="25" y="21"/>
                      <a:pt x="25" y="21"/>
                    </a:cubicBezTo>
                    <a:cubicBezTo>
                      <a:pt x="31" y="21"/>
                      <a:pt x="35" y="16"/>
                      <a:pt x="35" y="10"/>
                    </a:cubicBezTo>
                    <a:cubicBezTo>
                      <a:pt x="35" y="4"/>
                      <a:pt x="31" y="0"/>
                      <a:pt x="25" y="0"/>
                    </a:cubicBezTo>
                    <a:cubicBezTo>
                      <a:pt x="10" y="0"/>
                      <a:pt x="10" y="0"/>
                      <a:pt x="10" y="0"/>
                    </a:cubicBezTo>
                    <a:cubicBezTo>
                      <a:pt x="4" y="0"/>
                      <a:pt x="0" y="4"/>
                      <a:pt x="0" y="10"/>
                    </a:cubicBezTo>
                    <a:cubicBezTo>
                      <a:pt x="0" y="16"/>
                      <a:pt x="4" y="21"/>
                      <a:pt x="10" y="21"/>
                    </a:cubicBezTo>
                    <a:close/>
                    <a:moveTo>
                      <a:pt x="10" y="8"/>
                    </a:moveTo>
                    <a:cubicBezTo>
                      <a:pt x="25" y="8"/>
                      <a:pt x="25" y="8"/>
                      <a:pt x="25" y="8"/>
                    </a:cubicBezTo>
                    <a:cubicBezTo>
                      <a:pt x="26" y="8"/>
                      <a:pt x="27" y="9"/>
                      <a:pt x="27" y="10"/>
                    </a:cubicBezTo>
                    <a:cubicBezTo>
                      <a:pt x="27" y="10"/>
                      <a:pt x="27" y="10"/>
                      <a:pt x="27" y="10"/>
                    </a:cubicBezTo>
                    <a:cubicBezTo>
                      <a:pt x="27" y="12"/>
                      <a:pt x="26" y="13"/>
                      <a:pt x="25" y="13"/>
                    </a:cubicBezTo>
                    <a:cubicBezTo>
                      <a:pt x="25" y="13"/>
                      <a:pt x="25" y="13"/>
                      <a:pt x="25" y="13"/>
                    </a:cubicBezTo>
                    <a:cubicBezTo>
                      <a:pt x="10" y="13"/>
                      <a:pt x="10" y="13"/>
                      <a:pt x="10" y="13"/>
                    </a:cubicBezTo>
                    <a:cubicBezTo>
                      <a:pt x="9" y="13"/>
                      <a:pt x="8" y="12"/>
                      <a:pt x="8" y="10"/>
                    </a:cubicBezTo>
                    <a:cubicBezTo>
                      <a:pt x="8" y="10"/>
                      <a:pt x="8" y="10"/>
                      <a:pt x="8" y="10"/>
                    </a:cubicBezTo>
                    <a:cubicBezTo>
                      <a:pt x="8" y="9"/>
                      <a:pt x="9" y="8"/>
                      <a:pt x="10" y="8"/>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0" name="Google Shape;620;p56"/>
              <p:cNvSpPr/>
              <p:nvPr/>
            </p:nvSpPr>
            <p:spPr>
              <a:xfrm>
                <a:off x="623" y="2068"/>
                <a:ext cx="49" cy="49"/>
              </a:xfrm>
              <a:custGeom>
                <a:rect b="b" l="l" r="r" t="t"/>
                <a:pathLst>
                  <a:path extrusionOk="0" h="71" w="71">
                    <a:moveTo>
                      <a:pt x="35" y="0"/>
                    </a:moveTo>
                    <a:cubicBezTo>
                      <a:pt x="16" y="0"/>
                      <a:pt x="0" y="16"/>
                      <a:pt x="0" y="35"/>
                    </a:cubicBezTo>
                    <a:cubicBezTo>
                      <a:pt x="0" y="55"/>
                      <a:pt x="16" y="71"/>
                      <a:pt x="35" y="71"/>
                    </a:cubicBezTo>
                    <a:cubicBezTo>
                      <a:pt x="55" y="71"/>
                      <a:pt x="71" y="55"/>
                      <a:pt x="71" y="35"/>
                    </a:cubicBezTo>
                    <a:cubicBezTo>
                      <a:pt x="71" y="35"/>
                      <a:pt x="71" y="35"/>
                      <a:pt x="71" y="35"/>
                    </a:cubicBezTo>
                    <a:cubicBezTo>
                      <a:pt x="71" y="16"/>
                      <a:pt x="55" y="0"/>
                      <a:pt x="35" y="0"/>
                    </a:cubicBezTo>
                    <a:close/>
                    <a:moveTo>
                      <a:pt x="35" y="63"/>
                    </a:moveTo>
                    <a:cubicBezTo>
                      <a:pt x="20" y="63"/>
                      <a:pt x="8" y="50"/>
                      <a:pt x="8" y="35"/>
                    </a:cubicBezTo>
                    <a:cubicBezTo>
                      <a:pt x="8" y="20"/>
                      <a:pt x="20" y="8"/>
                      <a:pt x="35" y="8"/>
                    </a:cubicBezTo>
                    <a:cubicBezTo>
                      <a:pt x="50" y="8"/>
                      <a:pt x="63" y="20"/>
                      <a:pt x="63" y="35"/>
                    </a:cubicBezTo>
                    <a:cubicBezTo>
                      <a:pt x="62" y="50"/>
                      <a:pt x="50" y="63"/>
                      <a:pt x="35" y="63"/>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1" name="Google Shape;621;p56"/>
              <p:cNvSpPr/>
              <p:nvPr/>
            </p:nvSpPr>
            <p:spPr>
              <a:xfrm>
                <a:off x="783" y="2068"/>
                <a:ext cx="49" cy="49"/>
              </a:xfrm>
              <a:custGeom>
                <a:rect b="b" l="l" r="r" t="t"/>
                <a:pathLst>
                  <a:path extrusionOk="0" h="71" w="71">
                    <a:moveTo>
                      <a:pt x="35" y="0"/>
                    </a:moveTo>
                    <a:cubicBezTo>
                      <a:pt x="16" y="0"/>
                      <a:pt x="0" y="16"/>
                      <a:pt x="0" y="36"/>
                    </a:cubicBezTo>
                    <a:cubicBezTo>
                      <a:pt x="0" y="55"/>
                      <a:pt x="16" y="71"/>
                      <a:pt x="36" y="71"/>
                    </a:cubicBezTo>
                    <a:cubicBezTo>
                      <a:pt x="55" y="71"/>
                      <a:pt x="71" y="55"/>
                      <a:pt x="71" y="35"/>
                    </a:cubicBezTo>
                    <a:cubicBezTo>
                      <a:pt x="71" y="16"/>
                      <a:pt x="55" y="0"/>
                      <a:pt x="35" y="0"/>
                    </a:cubicBezTo>
                    <a:close/>
                    <a:moveTo>
                      <a:pt x="35" y="63"/>
                    </a:moveTo>
                    <a:cubicBezTo>
                      <a:pt x="20" y="63"/>
                      <a:pt x="8" y="50"/>
                      <a:pt x="8" y="35"/>
                    </a:cubicBezTo>
                    <a:cubicBezTo>
                      <a:pt x="8" y="20"/>
                      <a:pt x="21" y="8"/>
                      <a:pt x="36" y="8"/>
                    </a:cubicBezTo>
                    <a:cubicBezTo>
                      <a:pt x="51" y="8"/>
                      <a:pt x="63" y="20"/>
                      <a:pt x="63" y="35"/>
                    </a:cubicBezTo>
                    <a:cubicBezTo>
                      <a:pt x="63" y="50"/>
                      <a:pt x="51" y="63"/>
                      <a:pt x="36" y="63"/>
                    </a:cubicBezTo>
                    <a:cubicBezTo>
                      <a:pt x="36" y="63"/>
                      <a:pt x="36" y="63"/>
                      <a:pt x="35" y="63"/>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grpSp>
        <p:grpSp>
          <p:nvGrpSpPr>
            <p:cNvPr id="622" name="Google Shape;622;p56"/>
            <p:cNvGrpSpPr/>
            <p:nvPr/>
          </p:nvGrpSpPr>
          <p:grpSpPr>
            <a:xfrm>
              <a:off x="941389" y="2203451"/>
              <a:ext cx="373305" cy="377785"/>
              <a:chOff x="593" y="1388"/>
              <a:chExt cx="235" cy="238"/>
            </a:xfrm>
          </p:grpSpPr>
          <p:sp>
            <p:nvSpPr>
              <p:cNvPr id="623" name="Google Shape;623;p56"/>
              <p:cNvSpPr/>
              <p:nvPr/>
            </p:nvSpPr>
            <p:spPr>
              <a:xfrm>
                <a:off x="609" y="1503"/>
                <a:ext cx="8" cy="8"/>
              </a:xfrm>
              <a:custGeom>
                <a:rect b="b" l="l" r="r" t="t"/>
                <a:pathLst>
                  <a:path extrusionOk="0" h="6" w="6">
                    <a:moveTo>
                      <a:pt x="6" y="4"/>
                    </a:moveTo>
                    <a:cubicBezTo>
                      <a:pt x="6" y="4"/>
                      <a:pt x="6" y="4"/>
                      <a:pt x="6" y="3"/>
                    </a:cubicBezTo>
                    <a:cubicBezTo>
                      <a:pt x="6" y="2"/>
                      <a:pt x="6" y="2"/>
                      <a:pt x="6" y="1"/>
                    </a:cubicBezTo>
                    <a:cubicBezTo>
                      <a:pt x="6" y="1"/>
                      <a:pt x="6" y="1"/>
                      <a:pt x="6" y="1"/>
                    </a:cubicBezTo>
                    <a:cubicBezTo>
                      <a:pt x="5" y="1"/>
                      <a:pt x="4" y="0"/>
                      <a:pt x="3" y="0"/>
                    </a:cubicBezTo>
                    <a:cubicBezTo>
                      <a:pt x="2" y="0"/>
                      <a:pt x="0" y="2"/>
                      <a:pt x="0" y="3"/>
                    </a:cubicBezTo>
                    <a:cubicBezTo>
                      <a:pt x="0" y="5"/>
                      <a:pt x="2" y="6"/>
                      <a:pt x="3" y="6"/>
                    </a:cubicBezTo>
                    <a:cubicBezTo>
                      <a:pt x="5" y="6"/>
                      <a:pt x="6" y="5"/>
                      <a:pt x="6" y="4"/>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4" name="Google Shape;624;p56"/>
              <p:cNvSpPr/>
              <p:nvPr/>
            </p:nvSpPr>
            <p:spPr>
              <a:xfrm>
                <a:off x="702" y="1470"/>
                <a:ext cx="8" cy="7"/>
              </a:xfrm>
              <a:custGeom>
                <a:rect b="b" l="l" r="r" t="t"/>
                <a:pathLst>
                  <a:path extrusionOk="0" h="6" w="6">
                    <a:moveTo>
                      <a:pt x="3" y="6"/>
                    </a:moveTo>
                    <a:cubicBezTo>
                      <a:pt x="5" y="6"/>
                      <a:pt x="6" y="5"/>
                      <a:pt x="6" y="4"/>
                    </a:cubicBezTo>
                    <a:cubicBezTo>
                      <a:pt x="6" y="4"/>
                      <a:pt x="6" y="4"/>
                      <a:pt x="6" y="4"/>
                    </a:cubicBezTo>
                    <a:cubicBezTo>
                      <a:pt x="6" y="4"/>
                      <a:pt x="6" y="4"/>
                      <a:pt x="6" y="3"/>
                    </a:cubicBezTo>
                    <a:cubicBezTo>
                      <a:pt x="6" y="3"/>
                      <a:pt x="6" y="3"/>
                      <a:pt x="6" y="3"/>
                    </a:cubicBezTo>
                    <a:cubicBezTo>
                      <a:pt x="6" y="2"/>
                      <a:pt x="6" y="1"/>
                      <a:pt x="6" y="1"/>
                    </a:cubicBezTo>
                    <a:cubicBezTo>
                      <a:pt x="5" y="0"/>
                      <a:pt x="4" y="0"/>
                      <a:pt x="3" y="0"/>
                    </a:cubicBezTo>
                    <a:cubicBezTo>
                      <a:pt x="2" y="0"/>
                      <a:pt x="0" y="1"/>
                      <a:pt x="0" y="3"/>
                    </a:cubicBezTo>
                    <a:cubicBezTo>
                      <a:pt x="0" y="4"/>
                      <a:pt x="2" y="6"/>
                      <a:pt x="3" y="6"/>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5" name="Google Shape;625;p56"/>
              <p:cNvSpPr/>
              <p:nvPr/>
            </p:nvSpPr>
            <p:spPr>
              <a:xfrm>
                <a:off x="593" y="1388"/>
                <a:ext cx="235" cy="238"/>
              </a:xfrm>
              <a:custGeom>
                <a:rect b="b" l="l" r="r" t="t"/>
                <a:pathLst>
                  <a:path extrusionOk="0" h="190" w="187">
                    <a:moveTo>
                      <a:pt x="181" y="148"/>
                    </a:moveTo>
                    <a:cubicBezTo>
                      <a:pt x="181" y="144"/>
                      <a:pt x="178" y="141"/>
                      <a:pt x="174" y="141"/>
                    </a:cubicBezTo>
                    <a:cubicBezTo>
                      <a:pt x="171" y="141"/>
                      <a:pt x="171" y="141"/>
                      <a:pt x="171" y="141"/>
                    </a:cubicBezTo>
                    <a:cubicBezTo>
                      <a:pt x="171" y="86"/>
                      <a:pt x="171" y="86"/>
                      <a:pt x="171" y="86"/>
                    </a:cubicBezTo>
                    <a:cubicBezTo>
                      <a:pt x="175" y="85"/>
                      <a:pt x="180" y="81"/>
                      <a:pt x="181" y="76"/>
                    </a:cubicBezTo>
                    <a:cubicBezTo>
                      <a:pt x="187" y="54"/>
                      <a:pt x="184" y="31"/>
                      <a:pt x="173" y="11"/>
                    </a:cubicBezTo>
                    <a:cubicBezTo>
                      <a:pt x="169" y="5"/>
                      <a:pt x="163" y="0"/>
                      <a:pt x="155" y="0"/>
                    </a:cubicBezTo>
                    <a:cubicBezTo>
                      <a:pt x="147" y="0"/>
                      <a:pt x="140" y="3"/>
                      <a:pt x="135" y="9"/>
                    </a:cubicBezTo>
                    <a:cubicBezTo>
                      <a:pt x="135" y="9"/>
                      <a:pt x="135" y="9"/>
                      <a:pt x="135" y="9"/>
                    </a:cubicBezTo>
                    <a:cubicBezTo>
                      <a:pt x="135" y="9"/>
                      <a:pt x="135" y="9"/>
                      <a:pt x="135" y="9"/>
                    </a:cubicBezTo>
                    <a:cubicBezTo>
                      <a:pt x="135" y="9"/>
                      <a:pt x="135" y="9"/>
                      <a:pt x="135" y="9"/>
                    </a:cubicBezTo>
                    <a:cubicBezTo>
                      <a:pt x="135" y="9"/>
                      <a:pt x="135" y="10"/>
                      <a:pt x="135" y="10"/>
                    </a:cubicBezTo>
                    <a:cubicBezTo>
                      <a:pt x="129" y="19"/>
                      <a:pt x="130" y="31"/>
                      <a:pt x="137" y="38"/>
                    </a:cubicBezTo>
                    <a:cubicBezTo>
                      <a:pt x="102" y="51"/>
                      <a:pt x="102" y="51"/>
                      <a:pt x="102" y="51"/>
                    </a:cubicBezTo>
                    <a:cubicBezTo>
                      <a:pt x="99" y="48"/>
                      <a:pt x="95" y="47"/>
                      <a:pt x="90" y="47"/>
                    </a:cubicBezTo>
                    <a:cubicBezTo>
                      <a:pt x="81" y="47"/>
                      <a:pt x="73" y="53"/>
                      <a:pt x="70" y="62"/>
                    </a:cubicBezTo>
                    <a:cubicBezTo>
                      <a:pt x="23" y="80"/>
                      <a:pt x="23" y="80"/>
                      <a:pt x="23" y="80"/>
                    </a:cubicBezTo>
                    <a:cubicBezTo>
                      <a:pt x="21" y="79"/>
                      <a:pt x="19" y="79"/>
                      <a:pt x="16" y="79"/>
                    </a:cubicBezTo>
                    <a:cubicBezTo>
                      <a:pt x="7" y="79"/>
                      <a:pt x="0" y="86"/>
                      <a:pt x="0" y="95"/>
                    </a:cubicBezTo>
                    <a:cubicBezTo>
                      <a:pt x="0" y="103"/>
                      <a:pt x="6" y="110"/>
                      <a:pt x="13" y="112"/>
                    </a:cubicBezTo>
                    <a:cubicBezTo>
                      <a:pt x="13" y="184"/>
                      <a:pt x="13" y="184"/>
                      <a:pt x="13" y="184"/>
                    </a:cubicBezTo>
                    <a:cubicBezTo>
                      <a:pt x="3" y="184"/>
                      <a:pt x="3" y="184"/>
                      <a:pt x="3" y="184"/>
                    </a:cubicBezTo>
                    <a:cubicBezTo>
                      <a:pt x="1" y="184"/>
                      <a:pt x="0" y="185"/>
                      <a:pt x="0" y="187"/>
                    </a:cubicBezTo>
                    <a:cubicBezTo>
                      <a:pt x="0" y="189"/>
                      <a:pt x="1" y="190"/>
                      <a:pt x="3" y="190"/>
                    </a:cubicBezTo>
                    <a:cubicBezTo>
                      <a:pt x="144" y="190"/>
                      <a:pt x="144" y="190"/>
                      <a:pt x="144" y="190"/>
                    </a:cubicBezTo>
                    <a:cubicBezTo>
                      <a:pt x="145" y="190"/>
                      <a:pt x="147" y="189"/>
                      <a:pt x="147" y="187"/>
                    </a:cubicBezTo>
                    <a:cubicBezTo>
                      <a:pt x="147" y="185"/>
                      <a:pt x="145" y="184"/>
                      <a:pt x="144" y="184"/>
                    </a:cubicBezTo>
                    <a:cubicBezTo>
                      <a:pt x="140" y="184"/>
                      <a:pt x="140" y="184"/>
                      <a:pt x="140" y="184"/>
                    </a:cubicBezTo>
                    <a:cubicBezTo>
                      <a:pt x="107" y="80"/>
                      <a:pt x="107" y="80"/>
                      <a:pt x="107" y="80"/>
                    </a:cubicBezTo>
                    <a:cubicBezTo>
                      <a:pt x="109" y="78"/>
                      <a:pt x="110" y="76"/>
                      <a:pt x="111" y="73"/>
                    </a:cubicBezTo>
                    <a:cubicBezTo>
                      <a:pt x="151" y="59"/>
                      <a:pt x="151" y="59"/>
                      <a:pt x="151" y="59"/>
                    </a:cubicBezTo>
                    <a:cubicBezTo>
                      <a:pt x="152" y="63"/>
                      <a:pt x="153" y="68"/>
                      <a:pt x="153" y="73"/>
                    </a:cubicBezTo>
                    <a:cubicBezTo>
                      <a:pt x="154" y="79"/>
                      <a:pt x="158" y="84"/>
                      <a:pt x="164" y="86"/>
                    </a:cubicBezTo>
                    <a:cubicBezTo>
                      <a:pt x="164" y="86"/>
                      <a:pt x="164" y="86"/>
                      <a:pt x="164" y="86"/>
                    </a:cubicBezTo>
                    <a:cubicBezTo>
                      <a:pt x="164" y="86"/>
                      <a:pt x="164" y="86"/>
                      <a:pt x="165" y="86"/>
                    </a:cubicBezTo>
                    <a:cubicBezTo>
                      <a:pt x="165" y="141"/>
                      <a:pt x="165" y="141"/>
                      <a:pt x="165" y="141"/>
                    </a:cubicBezTo>
                    <a:cubicBezTo>
                      <a:pt x="161" y="141"/>
                      <a:pt x="161" y="141"/>
                      <a:pt x="161" y="141"/>
                    </a:cubicBezTo>
                    <a:cubicBezTo>
                      <a:pt x="158" y="141"/>
                      <a:pt x="154" y="144"/>
                      <a:pt x="154" y="148"/>
                    </a:cubicBezTo>
                    <a:cubicBezTo>
                      <a:pt x="151" y="187"/>
                      <a:pt x="151" y="187"/>
                      <a:pt x="151" y="187"/>
                    </a:cubicBezTo>
                    <a:cubicBezTo>
                      <a:pt x="151" y="188"/>
                      <a:pt x="152" y="188"/>
                      <a:pt x="152" y="189"/>
                    </a:cubicBezTo>
                    <a:cubicBezTo>
                      <a:pt x="153" y="190"/>
                      <a:pt x="154" y="190"/>
                      <a:pt x="154" y="190"/>
                    </a:cubicBezTo>
                    <a:cubicBezTo>
                      <a:pt x="181" y="190"/>
                      <a:pt x="181" y="190"/>
                      <a:pt x="181" y="190"/>
                    </a:cubicBezTo>
                    <a:cubicBezTo>
                      <a:pt x="182" y="190"/>
                      <a:pt x="183" y="190"/>
                      <a:pt x="183" y="189"/>
                    </a:cubicBezTo>
                    <a:cubicBezTo>
                      <a:pt x="184" y="188"/>
                      <a:pt x="184" y="188"/>
                      <a:pt x="184" y="187"/>
                    </a:cubicBezTo>
                    <a:lnTo>
                      <a:pt x="181" y="148"/>
                    </a:lnTo>
                    <a:close/>
                    <a:moveTo>
                      <a:pt x="60" y="143"/>
                    </a:moveTo>
                    <a:cubicBezTo>
                      <a:pt x="121" y="143"/>
                      <a:pt x="121" y="143"/>
                      <a:pt x="121" y="143"/>
                    </a:cubicBezTo>
                    <a:cubicBezTo>
                      <a:pt x="127" y="163"/>
                      <a:pt x="127" y="163"/>
                      <a:pt x="127" y="163"/>
                    </a:cubicBezTo>
                    <a:cubicBezTo>
                      <a:pt x="54" y="163"/>
                      <a:pt x="54" y="163"/>
                      <a:pt x="54" y="163"/>
                    </a:cubicBezTo>
                    <a:lnTo>
                      <a:pt x="60" y="143"/>
                    </a:lnTo>
                    <a:close/>
                    <a:moveTo>
                      <a:pt x="62" y="137"/>
                    </a:moveTo>
                    <a:cubicBezTo>
                      <a:pt x="68" y="118"/>
                      <a:pt x="68" y="118"/>
                      <a:pt x="68" y="118"/>
                    </a:cubicBezTo>
                    <a:cubicBezTo>
                      <a:pt x="113" y="118"/>
                      <a:pt x="113" y="118"/>
                      <a:pt x="113" y="118"/>
                    </a:cubicBezTo>
                    <a:cubicBezTo>
                      <a:pt x="119" y="137"/>
                      <a:pt x="119" y="137"/>
                      <a:pt x="119" y="137"/>
                    </a:cubicBezTo>
                    <a:lnTo>
                      <a:pt x="62" y="137"/>
                    </a:lnTo>
                    <a:close/>
                    <a:moveTo>
                      <a:pt x="70" y="112"/>
                    </a:moveTo>
                    <a:cubicBezTo>
                      <a:pt x="78" y="85"/>
                      <a:pt x="78" y="85"/>
                      <a:pt x="78" y="85"/>
                    </a:cubicBezTo>
                    <a:cubicBezTo>
                      <a:pt x="82" y="87"/>
                      <a:pt x="86" y="89"/>
                      <a:pt x="90" y="89"/>
                    </a:cubicBezTo>
                    <a:cubicBezTo>
                      <a:pt x="95" y="89"/>
                      <a:pt x="99" y="87"/>
                      <a:pt x="103" y="85"/>
                    </a:cubicBezTo>
                    <a:cubicBezTo>
                      <a:pt x="111" y="112"/>
                      <a:pt x="111" y="112"/>
                      <a:pt x="111" y="112"/>
                    </a:cubicBezTo>
                    <a:lnTo>
                      <a:pt x="70" y="112"/>
                    </a:lnTo>
                    <a:close/>
                    <a:moveTo>
                      <a:pt x="29" y="84"/>
                    </a:moveTo>
                    <a:cubicBezTo>
                      <a:pt x="70" y="69"/>
                      <a:pt x="70" y="69"/>
                      <a:pt x="70" y="69"/>
                    </a:cubicBezTo>
                    <a:cubicBezTo>
                      <a:pt x="70" y="73"/>
                      <a:pt x="71" y="77"/>
                      <a:pt x="74" y="80"/>
                    </a:cubicBezTo>
                    <a:cubicBezTo>
                      <a:pt x="33" y="95"/>
                      <a:pt x="33" y="95"/>
                      <a:pt x="33" y="95"/>
                    </a:cubicBezTo>
                    <a:cubicBezTo>
                      <a:pt x="33" y="95"/>
                      <a:pt x="33" y="95"/>
                      <a:pt x="33" y="95"/>
                    </a:cubicBezTo>
                    <a:cubicBezTo>
                      <a:pt x="33" y="91"/>
                      <a:pt x="31" y="87"/>
                      <a:pt x="29" y="84"/>
                    </a:cubicBezTo>
                    <a:close/>
                    <a:moveTo>
                      <a:pt x="90" y="53"/>
                    </a:moveTo>
                    <a:cubicBezTo>
                      <a:pt x="94" y="53"/>
                      <a:pt x="97" y="54"/>
                      <a:pt x="100" y="56"/>
                    </a:cubicBezTo>
                    <a:cubicBezTo>
                      <a:pt x="104" y="59"/>
                      <a:pt x="105" y="63"/>
                      <a:pt x="105" y="68"/>
                    </a:cubicBezTo>
                    <a:cubicBezTo>
                      <a:pt x="105" y="69"/>
                      <a:pt x="105" y="69"/>
                      <a:pt x="105" y="70"/>
                    </a:cubicBezTo>
                    <a:cubicBezTo>
                      <a:pt x="105" y="73"/>
                      <a:pt x="104" y="76"/>
                      <a:pt x="102" y="78"/>
                    </a:cubicBezTo>
                    <a:cubicBezTo>
                      <a:pt x="99" y="81"/>
                      <a:pt x="95" y="83"/>
                      <a:pt x="90" y="83"/>
                    </a:cubicBezTo>
                    <a:cubicBezTo>
                      <a:pt x="87" y="83"/>
                      <a:pt x="83" y="81"/>
                      <a:pt x="80" y="79"/>
                    </a:cubicBezTo>
                    <a:cubicBezTo>
                      <a:pt x="80" y="79"/>
                      <a:pt x="80" y="78"/>
                      <a:pt x="79" y="78"/>
                    </a:cubicBezTo>
                    <a:cubicBezTo>
                      <a:pt x="77" y="75"/>
                      <a:pt x="75" y="71"/>
                      <a:pt x="75" y="68"/>
                    </a:cubicBezTo>
                    <a:cubicBezTo>
                      <a:pt x="75" y="67"/>
                      <a:pt x="76" y="66"/>
                      <a:pt x="76" y="65"/>
                    </a:cubicBezTo>
                    <a:cubicBezTo>
                      <a:pt x="77" y="58"/>
                      <a:pt x="83" y="53"/>
                      <a:pt x="90" y="53"/>
                    </a:cubicBezTo>
                    <a:close/>
                    <a:moveTo>
                      <a:pt x="6" y="95"/>
                    </a:moveTo>
                    <a:cubicBezTo>
                      <a:pt x="6" y="89"/>
                      <a:pt x="11" y="85"/>
                      <a:pt x="16" y="85"/>
                    </a:cubicBezTo>
                    <a:cubicBezTo>
                      <a:pt x="18" y="85"/>
                      <a:pt x="20" y="85"/>
                      <a:pt x="21" y="86"/>
                    </a:cubicBezTo>
                    <a:cubicBezTo>
                      <a:pt x="25" y="88"/>
                      <a:pt x="27" y="91"/>
                      <a:pt x="27" y="95"/>
                    </a:cubicBezTo>
                    <a:cubicBezTo>
                      <a:pt x="27" y="97"/>
                      <a:pt x="27" y="98"/>
                      <a:pt x="26" y="99"/>
                    </a:cubicBezTo>
                    <a:cubicBezTo>
                      <a:pt x="25" y="103"/>
                      <a:pt x="21" y="106"/>
                      <a:pt x="16" y="106"/>
                    </a:cubicBezTo>
                    <a:cubicBezTo>
                      <a:pt x="11" y="106"/>
                      <a:pt x="6" y="101"/>
                      <a:pt x="6" y="95"/>
                    </a:cubicBezTo>
                    <a:close/>
                    <a:moveTo>
                      <a:pt x="19" y="112"/>
                    </a:moveTo>
                    <a:cubicBezTo>
                      <a:pt x="25" y="111"/>
                      <a:pt x="29" y="107"/>
                      <a:pt x="31" y="103"/>
                    </a:cubicBezTo>
                    <a:cubicBezTo>
                      <a:pt x="71" y="87"/>
                      <a:pt x="71" y="87"/>
                      <a:pt x="71" y="87"/>
                    </a:cubicBezTo>
                    <a:cubicBezTo>
                      <a:pt x="41" y="184"/>
                      <a:pt x="41" y="184"/>
                      <a:pt x="41" y="184"/>
                    </a:cubicBezTo>
                    <a:cubicBezTo>
                      <a:pt x="19" y="184"/>
                      <a:pt x="19" y="184"/>
                      <a:pt x="19" y="184"/>
                    </a:cubicBezTo>
                    <a:lnTo>
                      <a:pt x="19" y="112"/>
                    </a:lnTo>
                    <a:close/>
                    <a:moveTo>
                      <a:pt x="47" y="184"/>
                    </a:moveTo>
                    <a:cubicBezTo>
                      <a:pt x="52" y="169"/>
                      <a:pt x="52" y="169"/>
                      <a:pt x="52" y="169"/>
                    </a:cubicBezTo>
                    <a:cubicBezTo>
                      <a:pt x="129" y="169"/>
                      <a:pt x="129" y="169"/>
                      <a:pt x="129" y="169"/>
                    </a:cubicBezTo>
                    <a:cubicBezTo>
                      <a:pt x="134" y="184"/>
                      <a:pt x="134" y="184"/>
                      <a:pt x="134" y="184"/>
                    </a:cubicBezTo>
                    <a:lnTo>
                      <a:pt x="47" y="184"/>
                    </a:lnTo>
                    <a:close/>
                    <a:moveTo>
                      <a:pt x="111" y="66"/>
                    </a:moveTo>
                    <a:cubicBezTo>
                      <a:pt x="111" y="62"/>
                      <a:pt x="110" y="58"/>
                      <a:pt x="107" y="55"/>
                    </a:cubicBezTo>
                    <a:cubicBezTo>
                      <a:pt x="142" y="43"/>
                      <a:pt x="142" y="43"/>
                      <a:pt x="142" y="43"/>
                    </a:cubicBezTo>
                    <a:cubicBezTo>
                      <a:pt x="144" y="46"/>
                      <a:pt x="147" y="50"/>
                      <a:pt x="148" y="53"/>
                    </a:cubicBezTo>
                    <a:lnTo>
                      <a:pt x="111" y="66"/>
                    </a:lnTo>
                    <a:close/>
                    <a:moveTo>
                      <a:pt x="159" y="73"/>
                    </a:moveTo>
                    <a:cubicBezTo>
                      <a:pt x="158" y="58"/>
                      <a:pt x="152" y="44"/>
                      <a:pt x="142" y="34"/>
                    </a:cubicBezTo>
                    <a:cubicBezTo>
                      <a:pt x="136" y="29"/>
                      <a:pt x="135" y="20"/>
                      <a:pt x="140" y="13"/>
                    </a:cubicBezTo>
                    <a:cubicBezTo>
                      <a:pt x="140" y="13"/>
                      <a:pt x="140" y="13"/>
                      <a:pt x="140" y="13"/>
                    </a:cubicBezTo>
                    <a:cubicBezTo>
                      <a:pt x="140" y="13"/>
                      <a:pt x="140" y="13"/>
                      <a:pt x="140" y="13"/>
                    </a:cubicBezTo>
                    <a:cubicBezTo>
                      <a:pt x="140" y="13"/>
                      <a:pt x="140" y="13"/>
                      <a:pt x="140" y="13"/>
                    </a:cubicBezTo>
                    <a:cubicBezTo>
                      <a:pt x="140" y="13"/>
                      <a:pt x="140" y="13"/>
                      <a:pt x="140" y="13"/>
                    </a:cubicBezTo>
                    <a:cubicBezTo>
                      <a:pt x="144" y="8"/>
                      <a:pt x="149" y="6"/>
                      <a:pt x="155" y="6"/>
                    </a:cubicBezTo>
                    <a:cubicBezTo>
                      <a:pt x="160" y="6"/>
                      <a:pt x="165" y="9"/>
                      <a:pt x="168" y="14"/>
                    </a:cubicBezTo>
                    <a:cubicBezTo>
                      <a:pt x="178" y="33"/>
                      <a:pt x="181" y="54"/>
                      <a:pt x="175" y="74"/>
                    </a:cubicBezTo>
                    <a:cubicBezTo>
                      <a:pt x="174" y="78"/>
                      <a:pt x="170" y="81"/>
                      <a:pt x="165" y="80"/>
                    </a:cubicBezTo>
                    <a:cubicBezTo>
                      <a:pt x="165" y="80"/>
                      <a:pt x="165" y="80"/>
                      <a:pt x="165" y="80"/>
                    </a:cubicBezTo>
                    <a:cubicBezTo>
                      <a:pt x="162" y="79"/>
                      <a:pt x="159" y="76"/>
                      <a:pt x="159" y="73"/>
                    </a:cubicBezTo>
                    <a:close/>
                    <a:moveTo>
                      <a:pt x="158" y="184"/>
                    </a:moveTo>
                    <a:cubicBezTo>
                      <a:pt x="160" y="148"/>
                      <a:pt x="160" y="148"/>
                      <a:pt x="160" y="148"/>
                    </a:cubicBezTo>
                    <a:cubicBezTo>
                      <a:pt x="160" y="147"/>
                      <a:pt x="161" y="147"/>
                      <a:pt x="161" y="147"/>
                    </a:cubicBezTo>
                    <a:cubicBezTo>
                      <a:pt x="174" y="147"/>
                      <a:pt x="174" y="147"/>
                      <a:pt x="174" y="147"/>
                    </a:cubicBezTo>
                    <a:cubicBezTo>
                      <a:pt x="175" y="147"/>
                      <a:pt x="175" y="147"/>
                      <a:pt x="175" y="148"/>
                    </a:cubicBezTo>
                    <a:cubicBezTo>
                      <a:pt x="175" y="148"/>
                      <a:pt x="175" y="148"/>
                      <a:pt x="175" y="148"/>
                    </a:cubicBezTo>
                    <a:cubicBezTo>
                      <a:pt x="178" y="184"/>
                      <a:pt x="178" y="184"/>
                      <a:pt x="178" y="184"/>
                    </a:cubicBezTo>
                    <a:lnTo>
                      <a:pt x="158" y="184"/>
                    </a:ln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grpSp>
        <p:grpSp>
          <p:nvGrpSpPr>
            <p:cNvPr id="626" name="Google Shape;626;p56"/>
            <p:cNvGrpSpPr/>
            <p:nvPr/>
          </p:nvGrpSpPr>
          <p:grpSpPr>
            <a:xfrm>
              <a:off x="939504" y="3935066"/>
              <a:ext cx="388393" cy="386903"/>
              <a:chOff x="583" y="2476"/>
              <a:chExt cx="262" cy="261"/>
            </a:xfrm>
          </p:grpSpPr>
          <p:sp>
            <p:nvSpPr>
              <p:cNvPr id="627" name="Google Shape;627;p56"/>
              <p:cNvSpPr/>
              <p:nvPr/>
            </p:nvSpPr>
            <p:spPr>
              <a:xfrm>
                <a:off x="583" y="2476"/>
                <a:ext cx="262" cy="261"/>
              </a:xfrm>
              <a:custGeom>
                <a:rect b="b" l="l" r="r" t="t"/>
                <a:pathLst>
                  <a:path extrusionOk="0" h="260" w="261">
                    <a:moveTo>
                      <a:pt x="257" y="252"/>
                    </a:moveTo>
                    <a:cubicBezTo>
                      <a:pt x="245" y="252"/>
                      <a:pt x="245" y="252"/>
                      <a:pt x="245" y="252"/>
                    </a:cubicBezTo>
                    <a:cubicBezTo>
                      <a:pt x="245" y="112"/>
                      <a:pt x="245" y="112"/>
                      <a:pt x="245" y="112"/>
                    </a:cubicBezTo>
                    <a:cubicBezTo>
                      <a:pt x="245" y="108"/>
                      <a:pt x="242" y="107"/>
                      <a:pt x="239" y="108"/>
                    </a:cubicBezTo>
                    <a:cubicBezTo>
                      <a:pt x="207" y="125"/>
                      <a:pt x="207" y="125"/>
                      <a:pt x="207" y="125"/>
                    </a:cubicBezTo>
                    <a:cubicBezTo>
                      <a:pt x="199" y="4"/>
                      <a:pt x="199" y="4"/>
                      <a:pt x="199" y="4"/>
                    </a:cubicBezTo>
                    <a:cubicBezTo>
                      <a:pt x="199" y="2"/>
                      <a:pt x="197" y="0"/>
                      <a:pt x="195" y="0"/>
                    </a:cubicBezTo>
                    <a:cubicBezTo>
                      <a:pt x="158" y="0"/>
                      <a:pt x="158" y="0"/>
                      <a:pt x="158" y="0"/>
                    </a:cubicBezTo>
                    <a:cubicBezTo>
                      <a:pt x="156" y="0"/>
                      <a:pt x="154" y="2"/>
                      <a:pt x="154" y="4"/>
                    </a:cubicBezTo>
                    <a:cubicBezTo>
                      <a:pt x="145" y="119"/>
                      <a:pt x="145" y="119"/>
                      <a:pt x="145" y="119"/>
                    </a:cubicBezTo>
                    <a:cubicBezTo>
                      <a:pt x="123" y="131"/>
                      <a:pt x="123" y="131"/>
                      <a:pt x="123" y="131"/>
                    </a:cubicBezTo>
                    <a:cubicBezTo>
                      <a:pt x="117" y="38"/>
                      <a:pt x="117" y="38"/>
                      <a:pt x="117" y="38"/>
                    </a:cubicBezTo>
                    <a:cubicBezTo>
                      <a:pt x="117" y="36"/>
                      <a:pt x="115" y="34"/>
                      <a:pt x="113" y="34"/>
                    </a:cubicBezTo>
                    <a:cubicBezTo>
                      <a:pt x="85" y="34"/>
                      <a:pt x="85" y="34"/>
                      <a:pt x="85" y="34"/>
                    </a:cubicBezTo>
                    <a:cubicBezTo>
                      <a:pt x="83" y="34"/>
                      <a:pt x="81" y="36"/>
                      <a:pt x="81" y="38"/>
                    </a:cubicBezTo>
                    <a:cubicBezTo>
                      <a:pt x="75" y="115"/>
                      <a:pt x="75" y="115"/>
                      <a:pt x="75" y="115"/>
                    </a:cubicBezTo>
                    <a:cubicBezTo>
                      <a:pt x="19" y="138"/>
                      <a:pt x="19" y="138"/>
                      <a:pt x="19" y="138"/>
                    </a:cubicBezTo>
                    <a:cubicBezTo>
                      <a:pt x="17" y="138"/>
                      <a:pt x="17" y="140"/>
                      <a:pt x="17" y="141"/>
                    </a:cubicBezTo>
                    <a:cubicBezTo>
                      <a:pt x="17" y="182"/>
                      <a:pt x="17" y="212"/>
                      <a:pt x="17" y="252"/>
                    </a:cubicBezTo>
                    <a:cubicBezTo>
                      <a:pt x="5" y="252"/>
                      <a:pt x="5" y="252"/>
                      <a:pt x="5" y="252"/>
                    </a:cubicBezTo>
                    <a:cubicBezTo>
                      <a:pt x="3" y="252"/>
                      <a:pt x="1" y="254"/>
                      <a:pt x="1" y="256"/>
                    </a:cubicBezTo>
                    <a:cubicBezTo>
                      <a:pt x="1" y="258"/>
                      <a:pt x="3" y="260"/>
                      <a:pt x="5" y="260"/>
                    </a:cubicBezTo>
                    <a:cubicBezTo>
                      <a:pt x="96" y="260"/>
                      <a:pt x="170" y="260"/>
                      <a:pt x="257" y="260"/>
                    </a:cubicBezTo>
                    <a:cubicBezTo>
                      <a:pt x="259" y="260"/>
                      <a:pt x="261" y="258"/>
                      <a:pt x="261" y="256"/>
                    </a:cubicBezTo>
                    <a:cubicBezTo>
                      <a:pt x="261" y="254"/>
                      <a:pt x="259" y="252"/>
                      <a:pt x="257" y="252"/>
                    </a:cubicBezTo>
                    <a:close/>
                    <a:moveTo>
                      <a:pt x="25" y="238"/>
                    </a:moveTo>
                    <a:cubicBezTo>
                      <a:pt x="47" y="238"/>
                      <a:pt x="47" y="238"/>
                      <a:pt x="47" y="238"/>
                    </a:cubicBezTo>
                    <a:cubicBezTo>
                      <a:pt x="47" y="252"/>
                      <a:pt x="47" y="252"/>
                      <a:pt x="47" y="252"/>
                    </a:cubicBezTo>
                    <a:cubicBezTo>
                      <a:pt x="25" y="252"/>
                      <a:pt x="25" y="252"/>
                      <a:pt x="25" y="252"/>
                    </a:cubicBezTo>
                    <a:lnTo>
                      <a:pt x="25" y="238"/>
                    </a:lnTo>
                    <a:close/>
                    <a:moveTo>
                      <a:pt x="125" y="238"/>
                    </a:moveTo>
                    <a:cubicBezTo>
                      <a:pt x="237" y="238"/>
                      <a:pt x="237" y="238"/>
                      <a:pt x="237" y="238"/>
                    </a:cubicBezTo>
                    <a:cubicBezTo>
                      <a:pt x="237" y="252"/>
                      <a:pt x="237" y="252"/>
                      <a:pt x="237" y="252"/>
                    </a:cubicBezTo>
                    <a:cubicBezTo>
                      <a:pt x="125" y="252"/>
                      <a:pt x="125" y="252"/>
                      <a:pt x="125" y="252"/>
                    </a:cubicBezTo>
                    <a:lnTo>
                      <a:pt x="125" y="238"/>
                    </a:lnTo>
                    <a:close/>
                    <a:moveTo>
                      <a:pt x="117" y="252"/>
                    </a:moveTo>
                    <a:cubicBezTo>
                      <a:pt x="55" y="252"/>
                      <a:pt x="55" y="252"/>
                      <a:pt x="55" y="252"/>
                    </a:cubicBezTo>
                    <a:cubicBezTo>
                      <a:pt x="55" y="218"/>
                      <a:pt x="55" y="218"/>
                      <a:pt x="55" y="218"/>
                    </a:cubicBezTo>
                    <a:cubicBezTo>
                      <a:pt x="117" y="218"/>
                      <a:pt x="117" y="218"/>
                      <a:pt x="117" y="218"/>
                    </a:cubicBezTo>
                    <a:lnTo>
                      <a:pt x="117" y="252"/>
                    </a:lnTo>
                    <a:close/>
                    <a:moveTo>
                      <a:pt x="160" y="35"/>
                    </a:moveTo>
                    <a:cubicBezTo>
                      <a:pt x="193" y="35"/>
                      <a:pt x="193" y="35"/>
                      <a:pt x="193" y="35"/>
                    </a:cubicBezTo>
                    <a:cubicBezTo>
                      <a:pt x="195" y="56"/>
                      <a:pt x="195" y="56"/>
                      <a:pt x="195" y="56"/>
                    </a:cubicBezTo>
                    <a:cubicBezTo>
                      <a:pt x="158" y="56"/>
                      <a:pt x="158" y="56"/>
                      <a:pt x="158" y="56"/>
                    </a:cubicBezTo>
                    <a:lnTo>
                      <a:pt x="160" y="35"/>
                    </a:lnTo>
                    <a:close/>
                    <a:moveTo>
                      <a:pt x="191" y="8"/>
                    </a:moveTo>
                    <a:cubicBezTo>
                      <a:pt x="192" y="27"/>
                      <a:pt x="192" y="27"/>
                      <a:pt x="192" y="27"/>
                    </a:cubicBezTo>
                    <a:cubicBezTo>
                      <a:pt x="160" y="27"/>
                      <a:pt x="160" y="27"/>
                      <a:pt x="160" y="27"/>
                    </a:cubicBezTo>
                    <a:cubicBezTo>
                      <a:pt x="161" y="8"/>
                      <a:pt x="161" y="8"/>
                      <a:pt x="161" y="8"/>
                    </a:cubicBezTo>
                    <a:lnTo>
                      <a:pt x="191" y="8"/>
                    </a:lnTo>
                    <a:close/>
                    <a:moveTo>
                      <a:pt x="158" y="64"/>
                    </a:moveTo>
                    <a:cubicBezTo>
                      <a:pt x="195" y="64"/>
                      <a:pt x="195" y="64"/>
                      <a:pt x="195" y="64"/>
                    </a:cubicBezTo>
                    <a:cubicBezTo>
                      <a:pt x="200" y="130"/>
                      <a:pt x="200" y="130"/>
                      <a:pt x="200" y="130"/>
                    </a:cubicBezTo>
                    <a:cubicBezTo>
                      <a:pt x="172" y="145"/>
                      <a:pt x="172" y="145"/>
                      <a:pt x="172" y="145"/>
                    </a:cubicBezTo>
                    <a:cubicBezTo>
                      <a:pt x="172" y="112"/>
                      <a:pt x="172" y="112"/>
                      <a:pt x="172" y="112"/>
                    </a:cubicBezTo>
                    <a:cubicBezTo>
                      <a:pt x="172" y="109"/>
                      <a:pt x="169" y="107"/>
                      <a:pt x="166" y="108"/>
                    </a:cubicBezTo>
                    <a:cubicBezTo>
                      <a:pt x="154" y="115"/>
                      <a:pt x="154" y="115"/>
                      <a:pt x="154" y="115"/>
                    </a:cubicBezTo>
                    <a:lnTo>
                      <a:pt x="158" y="64"/>
                    </a:lnTo>
                    <a:close/>
                    <a:moveTo>
                      <a:pt x="87" y="63"/>
                    </a:moveTo>
                    <a:cubicBezTo>
                      <a:pt x="111" y="63"/>
                      <a:pt x="111" y="63"/>
                      <a:pt x="111" y="63"/>
                    </a:cubicBezTo>
                    <a:cubicBezTo>
                      <a:pt x="112" y="78"/>
                      <a:pt x="112" y="78"/>
                      <a:pt x="112" y="78"/>
                    </a:cubicBezTo>
                    <a:cubicBezTo>
                      <a:pt x="85" y="78"/>
                      <a:pt x="85" y="78"/>
                      <a:pt x="85" y="78"/>
                    </a:cubicBezTo>
                    <a:lnTo>
                      <a:pt x="87" y="63"/>
                    </a:lnTo>
                    <a:close/>
                    <a:moveTo>
                      <a:pt x="109" y="42"/>
                    </a:moveTo>
                    <a:cubicBezTo>
                      <a:pt x="110" y="55"/>
                      <a:pt x="110" y="55"/>
                      <a:pt x="110" y="55"/>
                    </a:cubicBezTo>
                    <a:cubicBezTo>
                      <a:pt x="87" y="55"/>
                      <a:pt x="87" y="55"/>
                      <a:pt x="87" y="55"/>
                    </a:cubicBezTo>
                    <a:cubicBezTo>
                      <a:pt x="88" y="42"/>
                      <a:pt x="88" y="42"/>
                      <a:pt x="88" y="42"/>
                    </a:cubicBezTo>
                    <a:lnTo>
                      <a:pt x="109" y="42"/>
                    </a:lnTo>
                    <a:close/>
                    <a:moveTo>
                      <a:pt x="85" y="86"/>
                    </a:moveTo>
                    <a:cubicBezTo>
                      <a:pt x="113" y="86"/>
                      <a:pt x="113" y="86"/>
                      <a:pt x="113" y="86"/>
                    </a:cubicBezTo>
                    <a:cubicBezTo>
                      <a:pt x="116" y="135"/>
                      <a:pt x="116" y="135"/>
                      <a:pt x="116" y="135"/>
                    </a:cubicBezTo>
                    <a:cubicBezTo>
                      <a:pt x="99" y="145"/>
                      <a:pt x="99" y="145"/>
                      <a:pt x="99" y="145"/>
                    </a:cubicBezTo>
                    <a:cubicBezTo>
                      <a:pt x="99" y="112"/>
                      <a:pt x="99" y="112"/>
                      <a:pt x="99" y="112"/>
                    </a:cubicBezTo>
                    <a:cubicBezTo>
                      <a:pt x="99" y="109"/>
                      <a:pt x="95" y="107"/>
                      <a:pt x="93" y="108"/>
                    </a:cubicBezTo>
                    <a:cubicBezTo>
                      <a:pt x="83" y="112"/>
                      <a:pt x="83" y="112"/>
                      <a:pt x="83" y="112"/>
                    </a:cubicBezTo>
                    <a:lnTo>
                      <a:pt x="85" y="86"/>
                    </a:lnTo>
                    <a:close/>
                    <a:moveTo>
                      <a:pt x="90" y="118"/>
                    </a:moveTo>
                    <a:cubicBezTo>
                      <a:pt x="90" y="151"/>
                      <a:pt x="90" y="151"/>
                      <a:pt x="90" y="151"/>
                    </a:cubicBezTo>
                    <a:cubicBezTo>
                      <a:pt x="90" y="154"/>
                      <a:pt x="93" y="156"/>
                      <a:pt x="96" y="155"/>
                    </a:cubicBezTo>
                    <a:cubicBezTo>
                      <a:pt x="103" y="151"/>
                      <a:pt x="71" y="168"/>
                      <a:pt x="164" y="118"/>
                    </a:cubicBezTo>
                    <a:cubicBezTo>
                      <a:pt x="164" y="151"/>
                      <a:pt x="164" y="151"/>
                      <a:pt x="164" y="151"/>
                    </a:cubicBezTo>
                    <a:cubicBezTo>
                      <a:pt x="164" y="154"/>
                      <a:pt x="167" y="156"/>
                      <a:pt x="170" y="155"/>
                    </a:cubicBezTo>
                    <a:cubicBezTo>
                      <a:pt x="237" y="118"/>
                      <a:pt x="237" y="118"/>
                      <a:pt x="237" y="118"/>
                    </a:cubicBezTo>
                    <a:cubicBezTo>
                      <a:pt x="237" y="230"/>
                      <a:pt x="237" y="230"/>
                      <a:pt x="237" y="230"/>
                    </a:cubicBezTo>
                    <a:cubicBezTo>
                      <a:pt x="125" y="230"/>
                      <a:pt x="125" y="230"/>
                      <a:pt x="125" y="230"/>
                    </a:cubicBezTo>
                    <a:cubicBezTo>
                      <a:pt x="125" y="214"/>
                      <a:pt x="125" y="214"/>
                      <a:pt x="125" y="214"/>
                    </a:cubicBezTo>
                    <a:cubicBezTo>
                      <a:pt x="125" y="212"/>
                      <a:pt x="123" y="210"/>
                      <a:pt x="121" y="210"/>
                    </a:cubicBezTo>
                    <a:cubicBezTo>
                      <a:pt x="51" y="210"/>
                      <a:pt x="51" y="210"/>
                      <a:pt x="51" y="210"/>
                    </a:cubicBezTo>
                    <a:cubicBezTo>
                      <a:pt x="49" y="210"/>
                      <a:pt x="47" y="212"/>
                      <a:pt x="47" y="214"/>
                    </a:cubicBezTo>
                    <a:cubicBezTo>
                      <a:pt x="47" y="230"/>
                      <a:pt x="47" y="230"/>
                      <a:pt x="47" y="230"/>
                    </a:cubicBezTo>
                    <a:cubicBezTo>
                      <a:pt x="25" y="230"/>
                      <a:pt x="25" y="230"/>
                      <a:pt x="25" y="230"/>
                    </a:cubicBezTo>
                    <a:cubicBezTo>
                      <a:pt x="25" y="144"/>
                      <a:pt x="25" y="144"/>
                      <a:pt x="25" y="144"/>
                    </a:cubicBezTo>
                    <a:cubicBezTo>
                      <a:pt x="31" y="141"/>
                      <a:pt x="0" y="154"/>
                      <a:pt x="90" y="118"/>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8" name="Google Shape;628;p56"/>
              <p:cNvSpPr/>
              <p:nvPr/>
            </p:nvSpPr>
            <p:spPr>
              <a:xfrm>
                <a:off x="630" y="2671"/>
                <a:ext cx="78" cy="8"/>
              </a:xfrm>
              <a:custGeom>
                <a:rect b="b" l="l" r="r" t="t"/>
                <a:pathLst>
                  <a:path extrusionOk="0" h="8" w="78">
                    <a:moveTo>
                      <a:pt x="4" y="8"/>
                    </a:moveTo>
                    <a:cubicBezTo>
                      <a:pt x="74" y="8"/>
                      <a:pt x="74" y="8"/>
                      <a:pt x="74" y="8"/>
                    </a:cubicBezTo>
                    <a:cubicBezTo>
                      <a:pt x="76" y="8"/>
                      <a:pt x="78" y="6"/>
                      <a:pt x="78" y="4"/>
                    </a:cubicBezTo>
                    <a:cubicBezTo>
                      <a:pt x="78" y="1"/>
                      <a:pt x="76" y="0"/>
                      <a:pt x="74" y="0"/>
                    </a:cubicBezTo>
                    <a:cubicBezTo>
                      <a:pt x="4" y="0"/>
                      <a:pt x="4" y="0"/>
                      <a:pt x="4" y="0"/>
                    </a:cubicBezTo>
                    <a:cubicBezTo>
                      <a:pt x="2" y="0"/>
                      <a:pt x="0" y="1"/>
                      <a:pt x="0" y="4"/>
                    </a:cubicBezTo>
                    <a:cubicBezTo>
                      <a:pt x="0" y="6"/>
                      <a:pt x="2" y="8"/>
                      <a:pt x="4" y="8"/>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29" name="Google Shape;629;p56"/>
              <p:cNvSpPr/>
              <p:nvPr/>
            </p:nvSpPr>
            <p:spPr>
              <a:xfrm>
                <a:off x="725" y="2674"/>
                <a:ext cx="8" cy="22"/>
              </a:xfrm>
              <a:custGeom>
                <a:rect b="b" l="l" r="r" t="t"/>
                <a:pathLst>
                  <a:path extrusionOk="0" h="22" w="8">
                    <a:moveTo>
                      <a:pt x="4" y="22"/>
                    </a:moveTo>
                    <a:cubicBezTo>
                      <a:pt x="7" y="22"/>
                      <a:pt x="8" y="20"/>
                      <a:pt x="8" y="18"/>
                    </a:cubicBezTo>
                    <a:cubicBezTo>
                      <a:pt x="8" y="4"/>
                      <a:pt x="8" y="4"/>
                      <a:pt x="8" y="4"/>
                    </a:cubicBezTo>
                    <a:cubicBezTo>
                      <a:pt x="8" y="1"/>
                      <a:pt x="7" y="0"/>
                      <a:pt x="4" y="0"/>
                    </a:cubicBezTo>
                    <a:cubicBezTo>
                      <a:pt x="2" y="0"/>
                      <a:pt x="0" y="1"/>
                      <a:pt x="0" y="4"/>
                    </a:cubicBezTo>
                    <a:cubicBezTo>
                      <a:pt x="0" y="18"/>
                      <a:pt x="0" y="18"/>
                      <a:pt x="0" y="18"/>
                    </a:cubicBezTo>
                    <a:cubicBezTo>
                      <a:pt x="0" y="20"/>
                      <a:pt x="2" y="22"/>
                      <a:pt x="4" y="22"/>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30" name="Google Shape;630;p56"/>
              <p:cNvSpPr/>
              <p:nvPr/>
            </p:nvSpPr>
            <p:spPr>
              <a:xfrm>
                <a:off x="745" y="2674"/>
                <a:ext cx="8" cy="22"/>
              </a:xfrm>
              <a:custGeom>
                <a:rect b="b" l="l" r="r" t="t"/>
                <a:pathLst>
                  <a:path extrusionOk="0" h="22" w="8">
                    <a:moveTo>
                      <a:pt x="4" y="22"/>
                    </a:moveTo>
                    <a:cubicBezTo>
                      <a:pt x="6" y="22"/>
                      <a:pt x="8" y="20"/>
                      <a:pt x="8" y="18"/>
                    </a:cubicBezTo>
                    <a:cubicBezTo>
                      <a:pt x="8" y="4"/>
                      <a:pt x="8" y="4"/>
                      <a:pt x="8" y="4"/>
                    </a:cubicBezTo>
                    <a:cubicBezTo>
                      <a:pt x="8" y="1"/>
                      <a:pt x="6" y="0"/>
                      <a:pt x="4" y="0"/>
                    </a:cubicBezTo>
                    <a:cubicBezTo>
                      <a:pt x="2" y="0"/>
                      <a:pt x="0" y="1"/>
                      <a:pt x="0" y="4"/>
                    </a:cubicBezTo>
                    <a:cubicBezTo>
                      <a:pt x="0" y="18"/>
                      <a:pt x="0" y="18"/>
                      <a:pt x="0" y="18"/>
                    </a:cubicBezTo>
                    <a:cubicBezTo>
                      <a:pt x="0" y="20"/>
                      <a:pt x="2" y="22"/>
                      <a:pt x="4" y="22"/>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31" name="Google Shape;631;p56"/>
              <p:cNvSpPr/>
              <p:nvPr/>
            </p:nvSpPr>
            <p:spPr>
              <a:xfrm>
                <a:off x="765" y="2674"/>
                <a:ext cx="8" cy="22"/>
              </a:xfrm>
              <a:custGeom>
                <a:rect b="b" l="l" r="r" t="t"/>
                <a:pathLst>
                  <a:path extrusionOk="0" h="22" w="8">
                    <a:moveTo>
                      <a:pt x="4" y="22"/>
                    </a:moveTo>
                    <a:cubicBezTo>
                      <a:pt x="6" y="22"/>
                      <a:pt x="8" y="20"/>
                      <a:pt x="8" y="18"/>
                    </a:cubicBezTo>
                    <a:cubicBezTo>
                      <a:pt x="8" y="4"/>
                      <a:pt x="8" y="4"/>
                      <a:pt x="8" y="4"/>
                    </a:cubicBezTo>
                    <a:cubicBezTo>
                      <a:pt x="8" y="1"/>
                      <a:pt x="6" y="0"/>
                      <a:pt x="4" y="0"/>
                    </a:cubicBezTo>
                    <a:cubicBezTo>
                      <a:pt x="2" y="0"/>
                      <a:pt x="0" y="1"/>
                      <a:pt x="0" y="4"/>
                    </a:cubicBezTo>
                    <a:cubicBezTo>
                      <a:pt x="0" y="18"/>
                      <a:pt x="0" y="18"/>
                      <a:pt x="0" y="18"/>
                    </a:cubicBezTo>
                    <a:cubicBezTo>
                      <a:pt x="0" y="20"/>
                      <a:pt x="2" y="22"/>
                      <a:pt x="4" y="22"/>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32" name="Google Shape;632;p56"/>
              <p:cNvSpPr/>
              <p:nvPr/>
            </p:nvSpPr>
            <p:spPr>
              <a:xfrm>
                <a:off x="785" y="2674"/>
                <a:ext cx="8" cy="22"/>
              </a:xfrm>
              <a:custGeom>
                <a:rect b="b" l="l" r="r" t="t"/>
                <a:pathLst>
                  <a:path extrusionOk="0" h="22" w="8">
                    <a:moveTo>
                      <a:pt x="4" y="22"/>
                    </a:moveTo>
                    <a:cubicBezTo>
                      <a:pt x="6" y="22"/>
                      <a:pt x="8" y="20"/>
                      <a:pt x="8" y="18"/>
                    </a:cubicBezTo>
                    <a:cubicBezTo>
                      <a:pt x="8" y="4"/>
                      <a:pt x="8" y="4"/>
                      <a:pt x="8" y="4"/>
                    </a:cubicBezTo>
                    <a:cubicBezTo>
                      <a:pt x="8" y="1"/>
                      <a:pt x="6" y="0"/>
                      <a:pt x="4" y="0"/>
                    </a:cubicBezTo>
                    <a:cubicBezTo>
                      <a:pt x="1" y="0"/>
                      <a:pt x="0" y="1"/>
                      <a:pt x="0" y="4"/>
                    </a:cubicBezTo>
                    <a:cubicBezTo>
                      <a:pt x="0" y="18"/>
                      <a:pt x="0" y="18"/>
                      <a:pt x="0" y="18"/>
                    </a:cubicBezTo>
                    <a:cubicBezTo>
                      <a:pt x="0" y="20"/>
                      <a:pt x="2" y="22"/>
                      <a:pt x="4" y="22"/>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33" name="Google Shape;633;p56"/>
              <p:cNvSpPr/>
              <p:nvPr/>
            </p:nvSpPr>
            <p:spPr>
              <a:xfrm>
                <a:off x="805" y="2674"/>
                <a:ext cx="8" cy="22"/>
              </a:xfrm>
              <a:custGeom>
                <a:rect b="b" l="l" r="r" t="t"/>
                <a:pathLst>
                  <a:path extrusionOk="0" h="22" w="8">
                    <a:moveTo>
                      <a:pt x="4" y="22"/>
                    </a:moveTo>
                    <a:cubicBezTo>
                      <a:pt x="6" y="22"/>
                      <a:pt x="8" y="20"/>
                      <a:pt x="8" y="18"/>
                    </a:cubicBezTo>
                    <a:cubicBezTo>
                      <a:pt x="8" y="4"/>
                      <a:pt x="8" y="4"/>
                      <a:pt x="8" y="4"/>
                    </a:cubicBezTo>
                    <a:cubicBezTo>
                      <a:pt x="8" y="1"/>
                      <a:pt x="6" y="0"/>
                      <a:pt x="4" y="0"/>
                    </a:cubicBezTo>
                    <a:cubicBezTo>
                      <a:pt x="1" y="0"/>
                      <a:pt x="0" y="1"/>
                      <a:pt x="0" y="4"/>
                    </a:cubicBezTo>
                    <a:cubicBezTo>
                      <a:pt x="0" y="18"/>
                      <a:pt x="0" y="18"/>
                      <a:pt x="0" y="18"/>
                    </a:cubicBezTo>
                    <a:cubicBezTo>
                      <a:pt x="0" y="20"/>
                      <a:pt x="1" y="22"/>
                      <a:pt x="4" y="22"/>
                    </a:cubicBez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grpSp>
        <p:sp>
          <p:nvSpPr>
            <p:cNvPr id="634" name="Google Shape;634;p56"/>
            <p:cNvSpPr/>
            <p:nvPr/>
          </p:nvSpPr>
          <p:spPr>
            <a:xfrm>
              <a:off x="962026" y="4932362"/>
              <a:ext cx="360362" cy="423863"/>
            </a:xfrm>
            <a:custGeom>
              <a:rect b="b" l="l" r="r" t="t"/>
              <a:pathLst>
                <a:path extrusionOk="0" h="254" w="216">
                  <a:moveTo>
                    <a:pt x="34" y="248"/>
                  </a:moveTo>
                  <a:cubicBezTo>
                    <a:pt x="3" y="248"/>
                    <a:pt x="3" y="248"/>
                    <a:pt x="3" y="248"/>
                  </a:cubicBezTo>
                  <a:cubicBezTo>
                    <a:pt x="2" y="248"/>
                    <a:pt x="0" y="249"/>
                    <a:pt x="0" y="251"/>
                  </a:cubicBezTo>
                  <a:cubicBezTo>
                    <a:pt x="0" y="253"/>
                    <a:pt x="2" y="254"/>
                    <a:pt x="3" y="254"/>
                  </a:cubicBezTo>
                  <a:cubicBezTo>
                    <a:pt x="48" y="254"/>
                    <a:pt x="168" y="254"/>
                    <a:pt x="213" y="254"/>
                  </a:cubicBezTo>
                  <a:cubicBezTo>
                    <a:pt x="214" y="254"/>
                    <a:pt x="216" y="253"/>
                    <a:pt x="216" y="251"/>
                  </a:cubicBezTo>
                  <a:cubicBezTo>
                    <a:pt x="216" y="249"/>
                    <a:pt x="214" y="248"/>
                    <a:pt x="213" y="248"/>
                  </a:cubicBezTo>
                  <a:cubicBezTo>
                    <a:pt x="182" y="248"/>
                    <a:pt x="182" y="248"/>
                    <a:pt x="182" y="248"/>
                  </a:cubicBezTo>
                  <a:cubicBezTo>
                    <a:pt x="149" y="134"/>
                    <a:pt x="149" y="134"/>
                    <a:pt x="149" y="134"/>
                  </a:cubicBezTo>
                  <a:cubicBezTo>
                    <a:pt x="182" y="134"/>
                    <a:pt x="182" y="134"/>
                    <a:pt x="182" y="134"/>
                  </a:cubicBezTo>
                  <a:cubicBezTo>
                    <a:pt x="182" y="148"/>
                    <a:pt x="182" y="148"/>
                    <a:pt x="182" y="148"/>
                  </a:cubicBezTo>
                  <a:cubicBezTo>
                    <a:pt x="182" y="150"/>
                    <a:pt x="184" y="151"/>
                    <a:pt x="185" y="151"/>
                  </a:cubicBezTo>
                  <a:cubicBezTo>
                    <a:pt x="187" y="151"/>
                    <a:pt x="188" y="150"/>
                    <a:pt x="188" y="148"/>
                  </a:cubicBezTo>
                  <a:cubicBezTo>
                    <a:pt x="188" y="134"/>
                    <a:pt x="188" y="134"/>
                    <a:pt x="188" y="134"/>
                  </a:cubicBezTo>
                  <a:cubicBezTo>
                    <a:pt x="201" y="134"/>
                    <a:pt x="201" y="134"/>
                    <a:pt x="201" y="134"/>
                  </a:cubicBezTo>
                  <a:cubicBezTo>
                    <a:pt x="201" y="148"/>
                    <a:pt x="201" y="148"/>
                    <a:pt x="201" y="148"/>
                  </a:cubicBezTo>
                  <a:cubicBezTo>
                    <a:pt x="201" y="150"/>
                    <a:pt x="202" y="151"/>
                    <a:pt x="204" y="151"/>
                  </a:cubicBezTo>
                  <a:cubicBezTo>
                    <a:pt x="205" y="151"/>
                    <a:pt x="207" y="150"/>
                    <a:pt x="207" y="148"/>
                  </a:cubicBezTo>
                  <a:cubicBezTo>
                    <a:pt x="207" y="134"/>
                    <a:pt x="207" y="134"/>
                    <a:pt x="207" y="134"/>
                  </a:cubicBezTo>
                  <a:cubicBezTo>
                    <a:pt x="210" y="134"/>
                    <a:pt x="210" y="134"/>
                    <a:pt x="210" y="134"/>
                  </a:cubicBezTo>
                  <a:cubicBezTo>
                    <a:pt x="211" y="134"/>
                    <a:pt x="213" y="133"/>
                    <a:pt x="213" y="132"/>
                  </a:cubicBezTo>
                  <a:cubicBezTo>
                    <a:pt x="213" y="130"/>
                    <a:pt x="213" y="129"/>
                    <a:pt x="212" y="128"/>
                  </a:cubicBezTo>
                  <a:cubicBezTo>
                    <a:pt x="151" y="87"/>
                    <a:pt x="151" y="87"/>
                    <a:pt x="151" y="87"/>
                  </a:cubicBezTo>
                  <a:cubicBezTo>
                    <a:pt x="182" y="87"/>
                    <a:pt x="182" y="87"/>
                    <a:pt x="182" y="87"/>
                  </a:cubicBezTo>
                  <a:cubicBezTo>
                    <a:pt x="182" y="101"/>
                    <a:pt x="182" y="101"/>
                    <a:pt x="182" y="101"/>
                  </a:cubicBezTo>
                  <a:cubicBezTo>
                    <a:pt x="182" y="103"/>
                    <a:pt x="184" y="104"/>
                    <a:pt x="185" y="104"/>
                  </a:cubicBezTo>
                  <a:cubicBezTo>
                    <a:pt x="187" y="104"/>
                    <a:pt x="188" y="103"/>
                    <a:pt x="188" y="101"/>
                  </a:cubicBezTo>
                  <a:cubicBezTo>
                    <a:pt x="188" y="87"/>
                    <a:pt x="188" y="87"/>
                    <a:pt x="188" y="87"/>
                  </a:cubicBezTo>
                  <a:cubicBezTo>
                    <a:pt x="201" y="87"/>
                    <a:pt x="201" y="87"/>
                    <a:pt x="201" y="87"/>
                  </a:cubicBezTo>
                  <a:cubicBezTo>
                    <a:pt x="201" y="101"/>
                    <a:pt x="201" y="101"/>
                    <a:pt x="201" y="101"/>
                  </a:cubicBezTo>
                  <a:cubicBezTo>
                    <a:pt x="201" y="103"/>
                    <a:pt x="202" y="104"/>
                    <a:pt x="204" y="104"/>
                  </a:cubicBezTo>
                  <a:cubicBezTo>
                    <a:pt x="205" y="104"/>
                    <a:pt x="207" y="103"/>
                    <a:pt x="207" y="101"/>
                  </a:cubicBezTo>
                  <a:cubicBezTo>
                    <a:pt x="207" y="87"/>
                    <a:pt x="207" y="87"/>
                    <a:pt x="207" y="87"/>
                  </a:cubicBezTo>
                  <a:cubicBezTo>
                    <a:pt x="210" y="87"/>
                    <a:pt x="210" y="87"/>
                    <a:pt x="210" y="87"/>
                  </a:cubicBezTo>
                  <a:cubicBezTo>
                    <a:pt x="211" y="87"/>
                    <a:pt x="213" y="86"/>
                    <a:pt x="213" y="85"/>
                  </a:cubicBezTo>
                  <a:cubicBezTo>
                    <a:pt x="213" y="84"/>
                    <a:pt x="213" y="82"/>
                    <a:pt x="212" y="82"/>
                  </a:cubicBezTo>
                  <a:cubicBezTo>
                    <a:pt x="147" y="38"/>
                    <a:pt x="147" y="38"/>
                    <a:pt x="147" y="38"/>
                  </a:cubicBezTo>
                  <a:cubicBezTo>
                    <a:pt x="128" y="2"/>
                    <a:pt x="128" y="2"/>
                    <a:pt x="128" y="2"/>
                  </a:cubicBezTo>
                  <a:cubicBezTo>
                    <a:pt x="128" y="1"/>
                    <a:pt x="127" y="0"/>
                    <a:pt x="125" y="0"/>
                  </a:cubicBezTo>
                  <a:cubicBezTo>
                    <a:pt x="91" y="0"/>
                    <a:pt x="91" y="0"/>
                    <a:pt x="91" y="0"/>
                  </a:cubicBezTo>
                  <a:cubicBezTo>
                    <a:pt x="89" y="0"/>
                    <a:pt x="88" y="1"/>
                    <a:pt x="88" y="2"/>
                  </a:cubicBezTo>
                  <a:cubicBezTo>
                    <a:pt x="69" y="38"/>
                    <a:pt x="69" y="38"/>
                    <a:pt x="69" y="38"/>
                  </a:cubicBezTo>
                  <a:cubicBezTo>
                    <a:pt x="4" y="82"/>
                    <a:pt x="4" y="82"/>
                    <a:pt x="4" y="82"/>
                  </a:cubicBezTo>
                  <a:cubicBezTo>
                    <a:pt x="3" y="82"/>
                    <a:pt x="3" y="84"/>
                    <a:pt x="3" y="85"/>
                  </a:cubicBezTo>
                  <a:cubicBezTo>
                    <a:pt x="3" y="86"/>
                    <a:pt x="5" y="87"/>
                    <a:pt x="6" y="87"/>
                  </a:cubicBezTo>
                  <a:cubicBezTo>
                    <a:pt x="9" y="87"/>
                    <a:pt x="9" y="87"/>
                    <a:pt x="9" y="87"/>
                  </a:cubicBezTo>
                  <a:cubicBezTo>
                    <a:pt x="9" y="101"/>
                    <a:pt x="9" y="101"/>
                    <a:pt x="9" y="101"/>
                  </a:cubicBezTo>
                  <a:cubicBezTo>
                    <a:pt x="9" y="103"/>
                    <a:pt x="11" y="104"/>
                    <a:pt x="12" y="104"/>
                  </a:cubicBezTo>
                  <a:cubicBezTo>
                    <a:pt x="14" y="104"/>
                    <a:pt x="15" y="103"/>
                    <a:pt x="15" y="101"/>
                  </a:cubicBezTo>
                  <a:cubicBezTo>
                    <a:pt x="15" y="87"/>
                    <a:pt x="15" y="87"/>
                    <a:pt x="15" y="87"/>
                  </a:cubicBezTo>
                  <a:cubicBezTo>
                    <a:pt x="28" y="87"/>
                    <a:pt x="28" y="87"/>
                    <a:pt x="28" y="87"/>
                  </a:cubicBezTo>
                  <a:cubicBezTo>
                    <a:pt x="28" y="101"/>
                    <a:pt x="28" y="101"/>
                    <a:pt x="28" y="101"/>
                  </a:cubicBezTo>
                  <a:cubicBezTo>
                    <a:pt x="28" y="103"/>
                    <a:pt x="29" y="104"/>
                    <a:pt x="31" y="104"/>
                  </a:cubicBezTo>
                  <a:cubicBezTo>
                    <a:pt x="32" y="104"/>
                    <a:pt x="34" y="103"/>
                    <a:pt x="34" y="101"/>
                  </a:cubicBezTo>
                  <a:cubicBezTo>
                    <a:pt x="34" y="87"/>
                    <a:pt x="34" y="87"/>
                    <a:pt x="34" y="87"/>
                  </a:cubicBezTo>
                  <a:cubicBezTo>
                    <a:pt x="65" y="87"/>
                    <a:pt x="65" y="87"/>
                    <a:pt x="65" y="87"/>
                  </a:cubicBezTo>
                  <a:cubicBezTo>
                    <a:pt x="4" y="128"/>
                    <a:pt x="4" y="128"/>
                    <a:pt x="4" y="128"/>
                  </a:cubicBezTo>
                  <a:cubicBezTo>
                    <a:pt x="3" y="129"/>
                    <a:pt x="3" y="130"/>
                    <a:pt x="3" y="132"/>
                  </a:cubicBezTo>
                  <a:cubicBezTo>
                    <a:pt x="3" y="133"/>
                    <a:pt x="5" y="134"/>
                    <a:pt x="6" y="134"/>
                  </a:cubicBezTo>
                  <a:cubicBezTo>
                    <a:pt x="9" y="134"/>
                    <a:pt x="9" y="134"/>
                    <a:pt x="9" y="134"/>
                  </a:cubicBezTo>
                  <a:cubicBezTo>
                    <a:pt x="9" y="148"/>
                    <a:pt x="9" y="148"/>
                    <a:pt x="9" y="148"/>
                  </a:cubicBezTo>
                  <a:cubicBezTo>
                    <a:pt x="9" y="150"/>
                    <a:pt x="11" y="151"/>
                    <a:pt x="12" y="151"/>
                  </a:cubicBezTo>
                  <a:cubicBezTo>
                    <a:pt x="14" y="151"/>
                    <a:pt x="15" y="150"/>
                    <a:pt x="15" y="148"/>
                  </a:cubicBezTo>
                  <a:cubicBezTo>
                    <a:pt x="15" y="134"/>
                    <a:pt x="15" y="134"/>
                    <a:pt x="15" y="134"/>
                  </a:cubicBezTo>
                  <a:cubicBezTo>
                    <a:pt x="28" y="134"/>
                    <a:pt x="28" y="134"/>
                    <a:pt x="28" y="134"/>
                  </a:cubicBezTo>
                  <a:cubicBezTo>
                    <a:pt x="28" y="148"/>
                    <a:pt x="28" y="148"/>
                    <a:pt x="28" y="148"/>
                  </a:cubicBezTo>
                  <a:cubicBezTo>
                    <a:pt x="28" y="150"/>
                    <a:pt x="29" y="151"/>
                    <a:pt x="31" y="151"/>
                  </a:cubicBezTo>
                  <a:cubicBezTo>
                    <a:pt x="32" y="151"/>
                    <a:pt x="34" y="150"/>
                    <a:pt x="34" y="148"/>
                  </a:cubicBezTo>
                  <a:cubicBezTo>
                    <a:pt x="34" y="134"/>
                    <a:pt x="34" y="134"/>
                    <a:pt x="34" y="134"/>
                  </a:cubicBezTo>
                  <a:cubicBezTo>
                    <a:pt x="67" y="134"/>
                    <a:pt x="67" y="134"/>
                    <a:pt x="67" y="134"/>
                  </a:cubicBezTo>
                  <a:lnTo>
                    <a:pt x="34" y="248"/>
                  </a:lnTo>
                  <a:close/>
                  <a:moveTo>
                    <a:pt x="74" y="91"/>
                  </a:moveTo>
                  <a:cubicBezTo>
                    <a:pt x="102" y="109"/>
                    <a:pt x="102" y="109"/>
                    <a:pt x="102" y="109"/>
                  </a:cubicBezTo>
                  <a:cubicBezTo>
                    <a:pt x="76" y="126"/>
                    <a:pt x="76" y="126"/>
                    <a:pt x="76" y="126"/>
                  </a:cubicBezTo>
                  <a:cubicBezTo>
                    <a:pt x="74" y="126"/>
                    <a:pt x="74" y="126"/>
                    <a:pt x="74" y="126"/>
                  </a:cubicBezTo>
                  <a:lnTo>
                    <a:pt x="74" y="91"/>
                  </a:lnTo>
                  <a:close/>
                  <a:moveTo>
                    <a:pt x="108" y="112"/>
                  </a:moveTo>
                  <a:cubicBezTo>
                    <a:pt x="129" y="126"/>
                    <a:pt x="129" y="126"/>
                    <a:pt x="129" y="126"/>
                  </a:cubicBezTo>
                  <a:cubicBezTo>
                    <a:pt x="87" y="126"/>
                    <a:pt x="87" y="126"/>
                    <a:pt x="87" y="126"/>
                  </a:cubicBezTo>
                  <a:lnTo>
                    <a:pt x="108" y="112"/>
                  </a:lnTo>
                  <a:close/>
                  <a:moveTo>
                    <a:pt x="140" y="126"/>
                  </a:moveTo>
                  <a:cubicBezTo>
                    <a:pt x="114" y="109"/>
                    <a:pt x="114" y="109"/>
                    <a:pt x="114" y="109"/>
                  </a:cubicBezTo>
                  <a:cubicBezTo>
                    <a:pt x="142" y="91"/>
                    <a:pt x="142" y="91"/>
                    <a:pt x="142" y="91"/>
                  </a:cubicBezTo>
                  <a:cubicBezTo>
                    <a:pt x="142" y="126"/>
                    <a:pt x="142" y="126"/>
                    <a:pt x="142" y="126"/>
                  </a:cubicBezTo>
                  <a:cubicBezTo>
                    <a:pt x="140" y="126"/>
                    <a:pt x="140" y="126"/>
                    <a:pt x="140" y="126"/>
                  </a:cubicBezTo>
                  <a:close/>
                  <a:moveTo>
                    <a:pt x="108" y="105"/>
                  </a:moveTo>
                  <a:cubicBezTo>
                    <a:pt x="80" y="87"/>
                    <a:pt x="80" y="87"/>
                    <a:pt x="80" y="87"/>
                  </a:cubicBezTo>
                  <a:cubicBezTo>
                    <a:pt x="136" y="87"/>
                    <a:pt x="136" y="87"/>
                    <a:pt x="136" y="87"/>
                  </a:cubicBezTo>
                  <a:lnTo>
                    <a:pt x="108" y="105"/>
                  </a:lnTo>
                  <a:close/>
                  <a:moveTo>
                    <a:pt x="135" y="132"/>
                  </a:moveTo>
                  <a:cubicBezTo>
                    <a:pt x="108" y="149"/>
                    <a:pt x="108" y="149"/>
                    <a:pt x="108" y="149"/>
                  </a:cubicBezTo>
                  <a:cubicBezTo>
                    <a:pt x="81" y="132"/>
                    <a:pt x="81" y="132"/>
                    <a:pt x="81" y="132"/>
                  </a:cubicBezTo>
                  <a:lnTo>
                    <a:pt x="135" y="132"/>
                  </a:lnTo>
                  <a:close/>
                  <a:moveTo>
                    <a:pt x="142" y="81"/>
                  </a:moveTo>
                  <a:cubicBezTo>
                    <a:pt x="114" y="63"/>
                    <a:pt x="114" y="63"/>
                    <a:pt x="114" y="63"/>
                  </a:cubicBezTo>
                  <a:cubicBezTo>
                    <a:pt x="142" y="45"/>
                    <a:pt x="142" y="45"/>
                    <a:pt x="142" y="45"/>
                  </a:cubicBezTo>
                  <a:lnTo>
                    <a:pt x="142" y="81"/>
                  </a:lnTo>
                  <a:close/>
                  <a:moveTo>
                    <a:pt x="131" y="81"/>
                  </a:moveTo>
                  <a:cubicBezTo>
                    <a:pt x="85" y="81"/>
                    <a:pt x="85" y="81"/>
                    <a:pt x="85" y="81"/>
                  </a:cubicBezTo>
                  <a:cubicBezTo>
                    <a:pt x="108" y="67"/>
                    <a:pt x="108" y="67"/>
                    <a:pt x="108" y="67"/>
                  </a:cubicBezTo>
                  <a:lnTo>
                    <a:pt x="131" y="81"/>
                  </a:lnTo>
                  <a:close/>
                  <a:moveTo>
                    <a:pt x="74" y="81"/>
                  </a:moveTo>
                  <a:cubicBezTo>
                    <a:pt x="74" y="45"/>
                    <a:pt x="74" y="45"/>
                    <a:pt x="74" y="45"/>
                  </a:cubicBezTo>
                  <a:cubicBezTo>
                    <a:pt x="102" y="63"/>
                    <a:pt x="102" y="63"/>
                    <a:pt x="102" y="63"/>
                  </a:cubicBezTo>
                  <a:lnTo>
                    <a:pt x="74" y="81"/>
                  </a:lnTo>
                  <a:close/>
                  <a:moveTo>
                    <a:pt x="73" y="135"/>
                  </a:moveTo>
                  <a:cubicBezTo>
                    <a:pt x="73" y="135"/>
                    <a:pt x="73" y="134"/>
                    <a:pt x="73" y="134"/>
                  </a:cubicBezTo>
                  <a:cubicBezTo>
                    <a:pt x="74" y="134"/>
                    <a:pt x="74" y="134"/>
                    <a:pt x="74" y="134"/>
                  </a:cubicBezTo>
                  <a:cubicBezTo>
                    <a:pt x="103" y="153"/>
                    <a:pt x="103" y="153"/>
                    <a:pt x="103" y="153"/>
                  </a:cubicBezTo>
                  <a:cubicBezTo>
                    <a:pt x="60" y="181"/>
                    <a:pt x="60" y="181"/>
                    <a:pt x="60" y="181"/>
                  </a:cubicBezTo>
                  <a:lnTo>
                    <a:pt x="73" y="135"/>
                  </a:lnTo>
                  <a:close/>
                  <a:moveTo>
                    <a:pt x="108" y="156"/>
                  </a:moveTo>
                  <a:cubicBezTo>
                    <a:pt x="155" y="188"/>
                    <a:pt x="155" y="188"/>
                    <a:pt x="155" y="188"/>
                  </a:cubicBezTo>
                  <a:cubicBezTo>
                    <a:pt x="108" y="212"/>
                    <a:pt x="108" y="212"/>
                    <a:pt x="108" y="212"/>
                  </a:cubicBezTo>
                  <a:cubicBezTo>
                    <a:pt x="61" y="188"/>
                    <a:pt x="61" y="188"/>
                    <a:pt x="61" y="188"/>
                  </a:cubicBezTo>
                  <a:lnTo>
                    <a:pt x="108" y="156"/>
                  </a:lnTo>
                  <a:close/>
                  <a:moveTo>
                    <a:pt x="56" y="192"/>
                  </a:moveTo>
                  <a:cubicBezTo>
                    <a:pt x="101" y="215"/>
                    <a:pt x="101" y="215"/>
                    <a:pt x="101" y="215"/>
                  </a:cubicBezTo>
                  <a:cubicBezTo>
                    <a:pt x="41" y="245"/>
                    <a:pt x="41" y="245"/>
                    <a:pt x="41" y="245"/>
                  </a:cubicBezTo>
                  <a:lnTo>
                    <a:pt x="56" y="192"/>
                  </a:lnTo>
                  <a:close/>
                  <a:moveTo>
                    <a:pt x="108" y="218"/>
                  </a:moveTo>
                  <a:cubicBezTo>
                    <a:pt x="167" y="248"/>
                    <a:pt x="167" y="248"/>
                    <a:pt x="167" y="248"/>
                  </a:cubicBezTo>
                  <a:cubicBezTo>
                    <a:pt x="49" y="248"/>
                    <a:pt x="49" y="248"/>
                    <a:pt x="49" y="248"/>
                  </a:cubicBezTo>
                  <a:lnTo>
                    <a:pt x="108" y="218"/>
                  </a:lnTo>
                  <a:close/>
                  <a:moveTo>
                    <a:pt x="115" y="215"/>
                  </a:moveTo>
                  <a:cubicBezTo>
                    <a:pt x="160" y="192"/>
                    <a:pt x="160" y="192"/>
                    <a:pt x="160" y="192"/>
                  </a:cubicBezTo>
                  <a:cubicBezTo>
                    <a:pt x="175" y="245"/>
                    <a:pt x="175" y="245"/>
                    <a:pt x="175" y="245"/>
                  </a:cubicBezTo>
                  <a:lnTo>
                    <a:pt x="115" y="215"/>
                  </a:lnTo>
                  <a:close/>
                  <a:moveTo>
                    <a:pt x="113" y="153"/>
                  </a:moveTo>
                  <a:cubicBezTo>
                    <a:pt x="142" y="134"/>
                    <a:pt x="142" y="134"/>
                    <a:pt x="142" y="134"/>
                  </a:cubicBezTo>
                  <a:cubicBezTo>
                    <a:pt x="143" y="134"/>
                    <a:pt x="143" y="134"/>
                    <a:pt x="143" y="134"/>
                  </a:cubicBezTo>
                  <a:cubicBezTo>
                    <a:pt x="143" y="134"/>
                    <a:pt x="143" y="135"/>
                    <a:pt x="143" y="135"/>
                  </a:cubicBezTo>
                  <a:cubicBezTo>
                    <a:pt x="156" y="181"/>
                    <a:pt x="156" y="181"/>
                    <a:pt x="156" y="181"/>
                  </a:cubicBezTo>
                  <a:lnTo>
                    <a:pt x="113" y="153"/>
                  </a:lnTo>
                  <a:close/>
                  <a:moveTo>
                    <a:pt x="108" y="60"/>
                  </a:moveTo>
                  <a:cubicBezTo>
                    <a:pt x="82" y="43"/>
                    <a:pt x="82" y="43"/>
                    <a:pt x="82" y="43"/>
                  </a:cubicBezTo>
                  <a:cubicBezTo>
                    <a:pt x="134" y="43"/>
                    <a:pt x="134" y="43"/>
                    <a:pt x="134" y="43"/>
                  </a:cubicBezTo>
                  <a:lnTo>
                    <a:pt x="108" y="60"/>
                  </a:lnTo>
                  <a:close/>
                  <a:moveTo>
                    <a:pt x="148" y="128"/>
                  </a:moveTo>
                  <a:cubicBezTo>
                    <a:pt x="148" y="92"/>
                    <a:pt x="148" y="92"/>
                    <a:pt x="148" y="92"/>
                  </a:cubicBezTo>
                  <a:cubicBezTo>
                    <a:pt x="200" y="128"/>
                    <a:pt x="200" y="128"/>
                    <a:pt x="200" y="128"/>
                  </a:cubicBezTo>
                  <a:lnTo>
                    <a:pt x="148" y="128"/>
                  </a:lnTo>
                  <a:close/>
                  <a:moveTo>
                    <a:pt x="148" y="81"/>
                  </a:moveTo>
                  <a:cubicBezTo>
                    <a:pt x="148" y="45"/>
                    <a:pt x="148" y="45"/>
                    <a:pt x="148" y="45"/>
                  </a:cubicBezTo>
                  <a:cubicBezTo>
                    <a:pt x="200" y="81"/>
                    <a:pt x="200" y="81"/>
                    <a:pt x="200" y="81"/>
                  </a:cubicBezTo>
                  <a:lnTo>
                    <a:pt x="148" y="81"/>
                  </a:lnTo>
                  <a:close/>
                  <a:moveTo>
                    <a:pt x="92" y="6"/>
                  </a:moveTo>
                  <a:cubicBezTo>
                    <a:pt x="124" y="6"/>
                    <a:pt x="124" y="6"/>
                    <a:pt x="124" y="6"/>
                  </a:cubicBezTo>
                  <a:cubicBezTo>
                    <a:pt x="140" y="37"/>
                    <a:pt x="140" y="37"/>
                    <a:pt x="140" y="37"/>
                  </a:cubicBezTo>
                  <a:cubicBezTo>
                    <a:pt x="76" y="37"/>
                    <a:pt x="76" y="37"/>
                    <a:pt x="76" y="37"/>
                  </a:cubicBezTo>
                  <a:lnTo>
                    <a:pt x="92" y="6"/>
                  </a:lnTo>
                  <a:close/>
                  <a:moveTo>
                    <a:pt x="68" y="45"/>
                  </a:moveTo>
                  <a:cubicBezTo>
                    <a:pt x="68" y="81"/>
                    <a:pt x="68" y="81"/>
                    <a:pt x="68" y="81"/>
                  </a:cubicBezTo>
                  <a:cubicBezTo>
                    <a:pt x="16" y="81"/>
                    <a:pt x="16" y="81"/>
                    <a:pt x="16" y="81"/>
                  </a:cubicBezTo>
                  <a:lnTo>
                    <a:pt x="68" y="45"/>
                  </a:lnTo>
                  <a:close/>
                  <a:moveTo>
                    <a:pt x="68" y="92"/>
                  </a:moveTo>
                  <a:cubicBezTo>
                    <a:pt x="68" y="128"/>
                    <a:pt x="68" y="128"/>
                    <a:pt x="68" y="128"/>
                  </a:cubicBezTo>
                  <a:cubicBezTo>
                    <a:pt x="16" y="128"/>
                    <a:pt x="16" y="128"/>
                    <a:pt x="16" y="128"/>
                  </a:cubicBezTo>
                  <a:lnTo>
                    <a:pt x="68" y="92"/>
                  </a:lnTo>
                  <a:close/>
                </a:path>
              </a:pathLst>
            </a:custGeom>
            <a:solidFill>
              <a:schemeClr val="dk1"/>
            </a:solid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grpSp>
      <p:sp>
        <p:nvSpPr>
          <p:cNvPr id="635" name="Google Shape;635;p56"/>
          <p:cNvSpPr txBox="1"/>
          <p:nvPr/>
        </p:nvSpPr>
        <p:spPr>
          <a:xfrm>
            <a:off x="311667" y="867697"/>
            <a:ext cx="6923100" cy="658800"/>
          </a:xfrm>
          <a:prstGeom prst="rect">
            <a:avLst/>
          </a:prstGeom>
          <a:noFill/>
          <a:ln>
            <a:noFill/>
          </a:ln>
        </p:spPr>
        <p:txBody>
          <a:bodyPr anchorCtr="0" anchor="t" bIns="97525" lIns="97525" spcFirstLastPara="1" rIns="97525" wrap="square" tIns="975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An open source ITR model that is transparent, dynamic, and science-based</a:t>
            </a:r>
            <a:endParaRPr b="0" i="0" sz="1100" u="none" cap="none" strike="noStrike">
              <a:solidFill>
                <a:srgbClr val="3F3F3F"/>
              </a:solidFill>
              <a:latin typeface="Open Sans SemiBold"/>
              <a:ea typeface="Open Sans SemiBold"/>
              <a:cs typeface="Open Sans SemiBold"/>
              <a:sym typeface="Open Sans SemiBold"/>
            </a:endParaRPr>
          </a:p>
        </p:txBody>
      </p:sp>
      <p:sp>
        <p:nvSpPr>
          <p:cNvPr id="636" name="Google Shape;636;p56"/>
          <p:cNvSpPr txBox="1"/>
          <p:nvPr/>
        </p:nvSpPr>
        <p:spPr>
          <a:xfrm>
            <a:off x="2876928" y="6111963"/>
            <a:ext cx="5950800" cy="825900"/>
          </a:xfrm>
          <a:prstGeom prst="rect">
            <a:avLst/>
          </a:prstGeom>
          <a:noFill/>
          <a:ln>
            <a:noFill/>
          </a:ln>
        </p:spPr>
        <p:txBody>
          <a:bodyPr anchorCtr="0" anchor="t" bIns="97525" lIns="97525" spcFirstLastPara="1" rIns="97525" wrap="square" tIns="97525">
            <a:spAutoFit/>
          </a:bodyPr>
          <a:lstStyle/>
          <a:p>
            <a:pPr indent="0" lvl="0" marL="0" marR="0" rtl="0" algn="l">
              <a:lnSpc>
                <a:spcPct val="115000"/>
              </a:lnSpc>
              <a:spcBef>
                <a:spcPts val="0"/>
              </a:spcBef>
              <a:spcAft>
                <a:spcPts val="0"/>
              </a:spcAft>
              <a:buClr>
                <a:srgbClr val="000000"/>
              </a:buClr>
              <a:buSzPts val="1900"/>
              <a:buFont typeface="Arial"/>
              <a:buNone/>
            </a:pPr>
            <a:r>
              <a:rPr b="1" i="0" lang="en-US" sz="1900" u="none" cap="none" strike="noStrike">
                <a:solidFill>
                  <a:srgbClr val="000000"/>
                </a:solidFill>
                <a:latin typeface="Open Sans SemiBold"/>
                <a:ea typeface="Open Sans SemiBold"/>
                <a:cs typeface="Open Sans SemiBold"/>
                <a:sym typeface="Open Sans SemiBold"/>
              </a:rPr>
              <a:t>Scope 3 emissions to be onboarded going forward</a:t>
            </a:r>
            <a:endParaRPr b="1" i="0" sz="1600" u="none" cap="none" strike="noStrike">
              <a:solidFill>
                <a:schemeClr val="lt1"/>
              </a:solidFill>
              <a:latin typeface="Open Sans SemiBold"/>
              <a:ea typeface="Open Sans SemiBold"/>
              <a:cs typeface="Open Sans SemiBold"/>
              <a:sym typeface="Open Sans SemiBold"/>
            </a:endParaRPr>
          </a:p>
        </p:txBody>
      </p:sp>
      <p:grpSp>
        <p:nvGrpSpPr>
          <p:cNvPr id="637" name="Google Shape;637;p56"/>
          <p:cNvGrpSpPr/>
          <p:nvPr/>
        </p:nvGrpSpPr>
        <p:grpSpPr>
          <a:xfrm>
            <a:off x="7752999" y="1411098"/>
            <a:ext cx="3455514" cy="4562051"/>
            <a:chOff x="5814895" y="1058350"/>
            <a:chExt cx="2591700" cy="3421624"/>
          </a:xfrm>
        </p:grpSpPr>
        <p:sp>
          <p:nvSpPr>
            <p:cNvPr id="638" name="Google Shape;638;p56"/>
            <p:cNvSpPr/>
            <p:nvPr/>
          </p:nvSpPr>
          <p:spPr>
            <a:xfrm>
              <a:off x="5814895" y="1198874"/>
              <a:ext cx="2591700" cy="3281100"/>
            </a:xfrm>
            <a:prstGeom prst="rect">
              <a:avLst/>
            </a:prstGeom>
            <a:noFill/>
            <a:ln cap="flat" cmpd="sng" w="9525">
              <a:solidFill>
                <a:schemeClr val="accent4"/>
              </a:solidFill>
              <a:prstDash val="dash"/>
              <a:round/>
              <a:headEnd len="sm" w="sm" type="none"/>
              <a:tailEnd len="sm" w="sm" type="none"/>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639" name="Google Shape;639;p56"/>
            <p:cNvSpPr/>
            <p:nvPr/>
          </p:nvSpPr>
          <p:spPr>
            <a:xfrm>
              <a:off x="5976150" y="1058350"/>
              <a:ext cx="1396200" cy="281100"/>
            </a:xfrm>
            <a:prstGeom prst="rect">
              <a:avLst/>
            </a:prstGeom>
            <a:solidFill>
              <a:schemeClr val="lt1"/>
            </a:solidFill>
            <a:ln>
              <a:noFill/>
            </a:ln>
          </p:spPr>
          <p:txBody>
            <a:bodyPr anchorCtr="0" anchor="t" bIns="48375" lIns="228600" spcFirstLastPara="1" rIns="266700" wrap="square" tIns="483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3F3F3F"/>
                  </a:solidFill>
                  <a:latin typeface="Open Sans ExtraBold"/>
                  <a:ea typeface="Open Sans ExtraBold"/>
                  <a:cs typeface="Open Sans ExtraBold"/>
                  <a:sym typeface="Open Sans ExtraBold"/>
                </a:rPr>
                <a:t>Data Input</a:t>
              </a:r>
              <a:endParaRPr b="0" i="0" sz="1900" u="none" cap="none" strike="noStrike">
                <a:solidFill>
                  <a:srgbClr val="3F3F3F"/>
                </a:solidFill>
                <a:latin typeface="Open Sans ExtraBold"/>
                <a:ea typeface="Open Sans ExtraBold"/>
                <a:cs typeface="Open Sans ExtraBold"/>
                <a:sym typeface="Open Sans ExtraBold"/>
              </a:endParaRPr>
            </a:p>
          </p:txBody>
        </p:sp>
        <p:sp>
          <p:nvSpPr>
            <p:cNvPr id="640" name="Google Shape;640;p56"/>
            <p:cNvSpPr/>
            <p:nvPr/>
          </p:nvSpPr>
          <p:spPr>
            <a:xfrm>
              <a:off x="5907775" y="1329950"/>
              <a:ext cx="2436300" cy="2204100"/>
            </a:xfrm>
            <a:prstGeom prst="rect">
              <a:avLst/>
            </a:prstGeom>
            <a:noFill/>
            <a:ln>
              <a:noFill/>
            </a:ln>
          </p:spPr>
          <p:txBody>
            <a:bodyPr anchorCtr="0" anchor="t" bIns="48375" lIns="96775" spcFirstLastPara="1" rIns="96775" wrap="square" tIns="48375">
              <a:noAutofit/>
            </a:bodyPr>
            <a:lstStyle/>
            <a:p>
              <a:pPr indent="-234950" lvl="0" marL="241300" marR="0" rtl="0" algn="l">
                <a:lnSpc>
                  <a:spcPct val="100000"/>
                </a:lnSpc>
                <a:spcBef>
                  <a:spcPts val="0"/>
                </a:spcBef>
                <a:spcAft>
                  <a:spcPts val="0"/>
                </a:spcAft>
                <a:buClr>
                  <a:srgbClr val="3F3F3F"/>
                </a:buClr>
                <a:buSzPts val="1700"/>
                <a:buFont typeface="Arial"/>
                <a:buChar char="•"/>
              </a:pPr>
              <a:r>
                <a:rPr b="0" i="0" lang="en-US" sz="1700" u="none" cap="none" strike="noStrike">
                  <a:solidFill>
                    <a:srgbClr val="3F3F3F"/>
                  </a:solidFill>
                  <a:latin typeface="Open Sans SemiBold"/>
                  <a:ea typeface="Open Sans SemiBold"/>
                  <a:cs typeface="Open Sans SemiBold"/>
                  <a:sym typeface="Open Sans SemiBold"/>
                </a:rPr>
                <a:t>Issuer ISIN, region, </a:t>
              </a:r>
              <a:br>
                <a:rPr b="0" i="0" lang="en-US" sz="1700" u="none" cap="none" strike="noStrike">
                  <a:solidFill>
                    <a:srgbClr val="3F3F3F"/>
                  </a:solidFill>
                  <a:latin typeface="Open Sans SemiBold"/>
                  <a:ea typeface="Open Sans SemiBold"/>
                  <a:cs typeface="Open Sans SemiBold"/>
                  <a:sym typeface="Open Sans SemiBold"/>
                </a:rPr>
              </a:br>
              <a:r>
                <a:rPr b="0" i="0" lang="en-US" sz="1700" u="none" cap="none" strike="noStrike">
                  <a:solidFill>
                    <a:srgbClr val="3F3F3F"/>
                  </a:solidFill>
                  <a:latin typeface="Open Sans SemiBold"/>
                  <a:ea typeface="Open Sans SemiBold"/>
                  <a:cs typeface="Open Sans SemiBold"/>
                  <a:sym typeface="Open Sans SemiBold"/>
                </a:rPr>
                <a:t>industry, EVIC</a:t>
              </a:r>
              <a:endParaRPr b="0" i="0" sz="1500" u="none" cap="none" strike="noStrike">
                <a:solidFill>
                  <a:srgbClr val="000000"/>
                </a:solidFill>
                <a:latin typeface="Open Sans SemiBold"/>
                <a:ea typeface="Open Sans SemiBold"/>
                <a:cs typeface="Open Sans SemiBold"/>
                <a:sym typeface="Open Sans SemiBold"/>
              </a:endParaRPr>
            </a:p>
            <a:p>
              <a:pPr indent="-234950" lvl="0" marL="241300" marR="0" rtl="0" algn="l">
                <a:lnSpc>
                  <a:spcPct val="100000"/>
                </a:lnSpc>
                <a:spcBef>
                  <a:spcPts val="700"/>
                </a:spcBef>
                <a:spcAft>
                  <a:spcPts val="0"/>
                </a:spcAft>
                <a:buClr>
                  <a:srgbClr val="3F3F3F"/>
                </a:buClr>
                <a:buSzPts val="1700"/>
                <a:buFont typeface="Arial"/>
                <a:buChar char="•"/>
              </a:pPr>
              <a:r>
                <a:rPr b="0" i="0" lang="en-US" sz="1700" u="none" cap="none" strike="noStrike">
                  <a:solidFill>
                    <a:srgbClr val="3F3F3F"/>
                  </a:solidFill>
                  <a:latin typeface="Open Sans SemiBold"/>
                  <a:ea typeface="Open Sans SemiBold"/>
                  <a:cs typeface="Open Sans SemiBold"/>
                  <a:sym typeface="Open Sans SemiBold"/>
                </a:rPr>
                <a:t>Issuer climate </a:t>
              </a:r>
              <a:br>
                <a:rPr b="0" i="0" lang="en-US" sz="1700" u="none" cap="none" strike="noStrike">
                  <a:solidFill>
                    <a:srgbClr val="3F3F3F"/>
                  </a:solidFill>
                  <a:latin typeface="Open Sans SemiBold"/>
                  <a:ea typeface="Open Sans SemiBold"/>
                  <a:cs typeface="Open Sans SemiBold"/>
                  <a:sym typeface="Open Sans SemiBold"/>
                </a:rPr>
              </a:br>
              <a:r>
                <a:rPr b="0" i="0" lang="en-US" sz="1700" u="none" cap="none" strike="noStrike">
                  <a:solidFill>
                    <a:srgbClr val="3F3F3F"/>
                  </a:solidFill>
                  <a:latin typeface="Open Sans SemiBold"/>
                  <a:ea typeface="Open Sans SemiBold"/>
                  <a:cs typeface="Open Sans SemiBold"/>
                  <a:sym typeface="Open Sans SemiBold"/>
                </a:rPr>
                <a:t>reduction targets</a:t>
              </a:r>
              <a:endParaRPr b="0" i="0" sz="1500" u="none" cap="none" strike="noStrike">
                <a:solidFill>
                  <a:srgbClr val="000000"/>
                </a:solidFill>
                <a:latin typeface="Open Sans SemiBold"/>
                <a:ea typeface="Open Sans SemiBold"/>
                <a:cs typeface="Open Sans SemiBold"/>
                <a:sym typeface="Open Sans SemiBold"/>
              </a:endParaRPr>
            </a:p>
            <a:p>
              <a:pPr indent="-234950" lvl="0" marL="241300" marR="0" rtl="0" algn="l">
                <a:lnSpc>
                  <a:spcPct val="100000"/>
                </a:lnSpc>
                <a:spcBef>
                  <a:spcPts val="700"/>
                </a:spcBef>
                <a:spcAft>
                  <a:spcPts val="0"/>
                </a:spcAft>
                <a:buClr>
                  <a:srgbClr val="3F3F3F"/>
                </a:buClr>
                <a:buSzPts val="1700"/>
                <a:buFont typeface="Arial"/>
                <a:buChar char="•"/>
              </a:pPr>
              <a:r>
                <a:rPr b="0" i="0" lang="en-US" sz="1700" u="none" cap="none" strike="noStrike">
                  <a:solidFill>
                    <a:srgbClr val="3F3F3F"/>
                  </a:solidFill>
                  <a:latin typeface="Open Sans SemiBold"/>
                  <a:ea typeface="Open Sans SemiBold"/>
                  <a:cs typeface="Open Sans SemiBold"/>
                  <a:sym typeface="Open Sans SemiBold"/>
                </a:rPr>
                <a:t>Issuer scope 1 and </a:t>
              </a:r>
              <a:br>
                <a:rPr b="0" i="0" lang="en-US" sz="1700" u="none" cap="none" strike="noStrike">
                  <a:solidFill>
                    <a:srgbClr val="3F3F3F"/>
                  </a:solidFill>
                  <a:latin typeface="Open Sans SemiBold"/>
                  <a:ea typeface="Open Sans SemiBold"/>
                  <a:cs typeface="Open Sans SemiBold"/>
                  <a:sym typeface="Open Sans SemiBold"/>
                </a:rPr>
              </a:br>
              <a:r>
                <a:rPr b="0" i="0" lang="en-US" sz="1700" u="none" cap="none" strike="noStrike">
                  <a:solidFill>
                    <a:srgbClr val="3F3F3F"/>
                  </a:solidFill>
                  <a:latin typeface="Open Sans SemiBold"/>
                  <a:ea typeface="Open Sans SemiBold"/>
                  <a:cs typeface="Open Sans SemiBold"/>
                  <a:sym typeface="Open Sans SemiBold"/>
                </a:rPr>
                <a:t>2 emissions</a:t>
              </a:r>
              <a:endParaRPr b="0" i="0" sz="1700" u="none" cap="none" strike="noStrike">
                <a:solidFill>
                  <a:srgbClr val="3F3F3F"/>
                </a:solidFill>
                <a:latin typeface="Open Sans SemiBold"/>
                <a:ea typeface="Open Sans SemiBold"/>
                <a:cs typeface="Open Sans SemiBold"/>
                <a:sym typeface="Open Sans SemiBold"/>
              </a:endParaRPr>
            </a:p>
            <a:p>
              <a:pPr indent="-234950" lvl="0" marL="241300" marR="0" rtl="0" algn="l">
                <a:lnSpc>
                  <a:spcPct val="100000"/>
                </a:lnSpc>
                <a:spcBef>
                  <a:spcPts val="700"/>
                </a:spcBef>
                <a:spcAft>
                  <a:spcPts val="0"/>
                </a:spcAft>
                <a:buClr>
                  <a:srgbClr val="3F3F3F"/>
                </a:buClr>
                <a:buSzPts val="1700"/>
                <a:buFont typeface="Arial"/>
                <a:buChar char="•"/>
              </a:pPr>
              <a:r>
                <a:rPr b="0" i="0" lang="en-US" sz="1700" u="none" cap="none" strike="noStrike">
                  <a:solidFill>
                    <a:srgbClr val="3F3F3F"/>
                  </a:solidFill>
                  <a:latin typeface="Open Sans SemiBold"/>
                  <a:ea typeface="Open Sans SemiBold"/>
                  <a:cs typeface="Open Sans SemiBold"/>
                  <a:sym typeface="Open Sans SemiBold"/>
                </a:rPr>
                <a:t>Issuer production values</a:t>
              </a:r>
              <a:endParaRPr b="0" i="0" sz="1700" u="none" cap="none" strike="noStrike">
                <a:solidFill>
                  <a:srgbClr val="3F3F3F"/>
                </a:solidFill>
                <a:latin typeface="Open Sans SemiBold"/>
                <a:ea typeface="Open Sans SemiBold"/>
                <a:cs typeface="Open Sans SemiBold"/>
                <a:sym typeface="Open Sans SemiBold"/>
              </a:endParaRPr>
            </a:p>
            <a:p>
              <a:pPr indent="-234950" lvl="0" marL="241300" marR="0" rtl="0" algn="l">
                <a:lnSpc>
                  <a:spcPct val="100000"/>
                </a:lnSpc>
                <a:spcBef>
                  <a:spcPts val="700"/>
                </a:spcBef>
                <a:spcAft>
                  <a:spcPts val="0"/>
                </a:spcAft>
                <a:buClr>
                  <a:srgbClr val="3F3F3F"/>
                </a:buClr>
                <a:buSzPts val="1700"/>
                <a:buFont typeface="Arial"/>
                <a:buChar char="•"/>
              </a:pPr>
              <a:r>
                <a:rPr b="0" i="0" lang="en-US" sz="1700" u="none" cap="none" strike="noStrike">
                  <a:solidFill>
                    <a:srgbClr val="3F3F3F"/>
                  </a:solidFill>
                  <a:latin typeface="Open Sans SemiBold"/>
                  <a:ea typeface="Open Sans SemiBold"/>
                  <a:cs typeface="Open Sans SemiBold"/>
                  <a:sym typeface="Open Sans SemiBold"/>
                </a:rPr>
                <a:t>Historic emission and production values</a:t>
              </a:r>
              <a:endParaRPr b="0" i="0" sz="1700" u="none" cap="none" strike="noStrike">
                <a:solidFill>
                  <a:srgbClr val="3F3F3F"/>
                </a:solidFill>
                <a:latin typeface="Open Sans SemiBold"/>
                <a:ea typeface="Open Sans SemiBold"/>
                <a:cs typeface="Open Sans SemiBold"/>
                <a:sym typeface="Open Sans SemiBold"/>
              </a:endParaRPr>
            </a:p>
          </p:txBody>
        </p:sp>
        <p:sp>
          <p:nvSpPr>
            <p:cNvPr id="641" name="Google Shape;641;p56"/>
            <p:cNvSpPr/>
            <p:nvPr/>
          </p:nvSpPr>
          <p:spPr>
            <a:xfrm>
              <a:off x="5976150" y="3576859"/>
              <a:ext cx="1602900" cy="268500"/>
            </a:xfrm>
            <a:prstGeom prst="rect">
              <a:avLst/>
            </a:prstGeom>
            <a:noFill/>
            <a:ln>
              <a:noFill/>
            </a:ln>
          </p:spPr>
          <p:txBody>
            <a:bodyPr anchorCtr="0" anchor="t" bIns="48375" lIns="0" spcFirstLastPara="1" rIns="96775" wrap="square" tIns="4837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3F3F3F"/>
                  </a:solidFill>
                  <a:latin typeface="Open Sans SemiBold"/>
                  <a:ea typeface="Open Sans SemiBold"/>
                  <a:cs typeface="Open Sans SemiBold"/>
                  <a:sym typeface="Open Sans SemiBold"/>
                </a:rPr>
                <a:t>Data Contributors</a:t>
              </a:r>
              <a:endParaRPr b="0" i="0" sz="1500" u="none" cap="none" strike="noStrike">
                <a:solidFill>
                  <a:srgbClr val="000000"/>
                </a:solidFill>
                <a:latin typeface="Open Sans SemiBold"/>
                <a:ea typeface="Open Sans SemiBold"/>
                <a:cs typeface="Open Sans SemiBold"/>
                <a:sym typeface="Open Sans SemiBold"/>
              </a:endParaRPr>
            </a:p>
          </p:txBody>
        </p:sp>
        <p:cxnSp>
          <p:nvCxnSpPr>
            <p:cNvPr id="642" name="Google Shape;642;p56"/>
            <p:cNvCxnSpPr/>
            <p:nvPr/>
          </p:nvCxnSpPr>
          <p:spPr>
            <a:xfrm rot="10800000">
              <a:off x="7579009" y="3711170"/>
              <a:ext cx="552600" cy="0"/>
            </a:xfrm>
            <a:prstGeom prst="straightConnector1">
              <a:avLst/>
            </a:prstGeom>
            <a:noFill/>
            <a:ln cap="flat" cmpd="sng" w="12700">
              <a:solidFill>
                <a:srgbClr val="0F2953"/>
              </a:solidFill>
              <a:prstDash val="solid"/>
              <a:round/>
              <a:headEnd len="med" w="med" type="oval"/>
              <a:tailEnd len="sm" w="sm" type="none"/>
            </a:ln>
          </p:spPr>
        </p:cxnSp>
        <p:pic>
          <p:nvPicPr>
            <p:cNvPr descr="Shape&#10;&#10;Description automatically generated with medium confidence" id="643" name="Google Shape;643;p56"/>
            <p:cNvPicPr preferRelativeResize="0"/>
            <p:nvPr/>
          </p:nvPicPr>
          <p:blipFill rotWithShape="1">
            <a:blip r:embed="rId3">
              <a:alphaModFix/>
            </a:blip>
            <a:srcRect b="0" l="0" r="0" t="0"/>
            <a:stretch/>
          </p:blipFill>
          <p:spPr>
            <a:xfrm>
              <a:off x="7152370" y="4128209"/>
              <a:ext cx="979239" cy="203214"/>
            </a:xfrm>
            <a:prstGeom prst="rect">
              <a:avLst/>
            </a:prstGeom>
            <a:noFill/>
            <a:ln>
              <a:noFill/>
            </a:ln>
          </p:spPr>
        </p:pic>
        <p:pic>
          <p:nvPicPr>
            <p:cNvPr descr="A picture containing logo&#10;&#10;Description automatically generated" id="644" name="Google Shape;644;p56"/>
            <p:cNvPicPr preferRelativeResize="0"/>
            <p:nvPr/>
          </p:nvPicPr>
          <p:blipFill rotWithShape="1">
            <a:blip r:embed="rId4">
              <a:alphaModFix/>
            </a:blip>
            <a:srcRect b="27406" l="0" r="0" t="27157"/>
            <a:stretch/>
          </p:blipFill>
          <p:spPr>
            <a:xfrm>
              <a:off x="6013065" y="4067555"/>
              <a:ext cx="864202" cy="275440"/>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7"/>
          <p:cNvSpPr txBox="1"/>
          <p:nvPr>
            <p:ph type="title"/>
          </p:nvPr>
        </p:nvSpPr>
        <p:spPr>
          <a:xfrm>
            <a:off x="311667" y="239763"/>
            <a:ext cx="115374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ITR—calculation process</a:t>
            </a:r>
            <a:endParaRPr/>
          </a:p>
        </p:txBody>
      </p:sp>
      <p:grpSp>
        <p:nvGrpSpPr>
          <p:cNvPr id="650" name="Google Shape;650;p57"/>
          <p:cNvGrpSpPr/>
          <p:nvPr/>
        </p:nvGrpSpPr>
        <p:grpSpPr>
          <a:xfrm>
            <a:off x="241430" y="1422294"/>
            <a:ext cx="2008350" cy="4722030"/>
            <a:chOff x="181077" y="1066747"/>
            <a:chExt cx="1506300" cy="3541611"/>
          </a:xfrm>
        </p:grpSpPr>
        <p:sp>
          <p:nvSpPr>
            <p:cNvPr id="651" name="Google Shape;651;p57"/>
            <p:cNvSpPr/>
            <p:nvPr/>
          </p:nvSpPr>
          <p:spPr>
            <a:xfrm>
              <a:off x="220739" y="1622360"/>
              <a:ext cx="1324500" cy="948900"/>
            </a:xfrm>
            <a:prstGeom prst="rect">
              <a:avLst/>
            </a:prstGeom>
            <a:solidFill>
              <a:schemeClr val="accent2"/>
            </a:solidFill>
            <a:ln>
              <a:noFill/>
            </a:ln>
          </p:spPr>
          <p:txBody>
            <a:bodyPr anchorCtr="0" anchor="ctr"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2020–2050 projected emission intensity trajectory of every company</a:t>
              </a:r>
              <a:endParaRPr b="0" i="0" sz="1400" u="none" cap="none" strike="noStrike">
                <a:solidFill>
                  <a:srgbClr val="FFFFFF"/>
                </a:solidFill>
                <a:latin typeface="Open Sans SemiBold"/>
                <a:ea typeface="Open Sans SemiBold"/>
                <a:cs typeface="Open Sans SemiBold"/>
                <a:sym typeface="Open Sans SemiBold"/>
              </a:endParaRPr>
            </a:p>
          </p:txBody>
        </p:sp>
        <p:sp>
          <p:nvSpPr>
            <p:cNvPr id="652" name="Google Shape;652;p57"/>
            <p:cNvSpPr/>
            <p:nvPr/>
          </p:nvSpPr>
          <p:spPr>
            <a:xfrm>
              <a:off x="220739" y="3659458"/>
              <a:ext cx="1324500" cy="948900"/>
            </a:xfrm>
            <a:prstGeom prst="rect">
              <a:avLst/>
            </a:prstGeom>
            <a:solidFill>
              <a:schemeClr val="accent2"/>
            </a:solidFill>
            <a:ln>
              <a:noFill/>
            </a:ln>
          </p:spPr>
          <p:txBody>
            <a:bodyPr anchorCtr="0" anchor="ctr"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2020–2050 projected emission intensities based on industry budgets</a:t>
              </a:r>
              <a:endParaRPr b="0" i="0" sz="1400" u="none" cap="none" strike="noStrike">
                <a:solidFill>
                  <a:srgbClr val="FFFFFF"/>
                </a:solidFill>
                <a:latin typeface="Open Sans SemiBold"/>
                <a:ea typeface="Open Sans SemiBold"/>
                <a:cs typeface="Open Sans SemiBold"/>
                <a:sym typeface="Open Sans SemiBold"/>
              </a:endParaRPr>
            </a:p>
          </p:txBody>
        </p:sp>
        <p:sp>
          <p:nvSpPr>
            <p:cNvPr id="653" name="Google Shape;653;p57"/>
            <p:cNvSpPr/>
            <p:nvPr/>
          </p:nvSpPr>
          <p:spPr>
            <a:xfrm>
              <a:off x="220739" y="2640909"/>
              <a:ext cx="1324500" cy="948900"/>
            </a:xfrm>
            <a:prstGeom prst="rect">
              <a:avLst/>
            </a:prstGeom>
            <a:solidFill>
              <a:schemeClr val="accent2"/>
            </a:solidFill>
            <a:ln>
              <a:noFill/>
            </a:ln>
          </p:spPr>
          <p:txBody>
            <a:bodyPr anchorCtr="0" anchor="ctr"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2020–2050 projected emission intensities based on targets of every company</a:t>
              </a:r>
              <a:endParaRPr b="0" i="0" sz="1400" u="none" cap="none" strike="noStrike">
                <a:solidFill>
                  <a:srgbClr val="FFFFFF"/>
                </a:solidFill>
                <a:latin typeface="Open Sans SemiBold"/>
                <a:ea typeface="Open Sans SemiBold"/>
                <a:cs typeface="Open Sans SemiBold"/>
                <a:sym typeface="Open Sans SemiBold"/>
              </a:endParaRPr>
            </a:p>
          </p:txBody>
        </p:sp>
        <p:sp>
          <p:nvSpPr>
            <p:cNvPr id="654" name="Google Shape;654;p57"/>
            <p:cNvSpPr/>
            <p:nvPr/>
          </p:nvSpPr>
          <p:spPr>
            <a:xfrm>
              <a:off x="181077"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1</a:t>
              </a:r>
              <a:endParaRPr b="0" i="0" sz="1900" u="none" cap="none" strike="noStrike">
                <a:solidFill>
                  <a:srgbClr val="FFFFFF"/>
                </a:solidFill>
                <a:latin typeface="Open Sans ExtraBold"/>
                <a:ea typeface="Open Sans ExtraBold"/>
                <a:cs typeface="Open Sans ExtraBold"/>
                <a:sym typeface="Open Sans ExtraBold"/>
              </a:endParaRPr>
            </a:p>
          </p:txBody>
        </p:sp>
      </p:grpSp>
      <p:grpSp>
        <p:nvGrpSpPr>
          <p:cNvPr id="655" name="Google Shape;655;p57"/>
          <p:cNvGrpSpPr/>
          <p:nvPr/>
        </p:nvGrpSpPr>
        <p:grpSpPr>
          <a:xfrm>
            <a:off x="4079445" y="1422294"/>
            <a:ext cx="2479684" cy="4853485"/>
            <a:chOff x="3059660" y="1066747"/>
            <a:chExt cx="1859809" cy="3640205"/>
          </a:xfrm>
        </p:grpSpPr>
        <p:sp>
          <p:nvSpPr>
            <p:cNvPr id="656" name="Google Shape;656;p57"/>
            <p:cNvSpPr/>
            <p:nvPr/>
          </p:nvSpPr>
          <p:spPr>
            <a:xfrm>
              <a:off x="3377179" y="1622360"/>
              <a:ext cx="1131000" cy="8787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Calculation of trajectory overshoot ratio</a:t>
              </a:r>
              <a:endParaRPr b="0" i="0" sz="1400" u="none" cap="none" strike="noStrike">
                <a:solidFill>
                  <a:srgbClr val="FFFFFF"/>
                </a:solidFill>
                <a:latin typeface="Open Sans SemiBold"/>
                <a:ea typeface="Open Sans SemiBold"/>
                <a:cs typeface="Open Sans SemiBold"/>
                <a:sym typeface="Open Sans SemiBold"/>
              </a:endParaRPr>
            </a:p>
          </p:txBody>
        </p:sp>
        <p:sp>
          <p:nvSpPr>
            <p:cNvPr id="657" name="Google Shape;657;p57"/>
            <p:cNvSpPr/>
            <p:nvPr/>
          </p:nvSpPr>
          <p:spPr>
            <a:xfrm>
              <a:off x="3377179" y="3658452"/>
              <a:ext cx="1131000" cy="10485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Calculation </a:t>
              </a:r>
              <a:br>
                <a:rPr b="0" i="0" lang="en-US" sz="1400" u="none" cap="none" strike="noStrike">
                  <a:solidFill>
                    <a:srgbClr val="FFFFFF"/>
                  </a:solidFill>
                  <a:latin typeface="Open Sans SemiBold"/>
                  <a:ea typeface="Open Sans SemiBold"/>
                  <a:cs typeface="Open Sans SemiBold"/>
                  <a:sym typeface="Open Sans SemiBold"/>
                </a:rPr>
              </a:br>
              <a:r>
                <a:rPr b="0" i="0" lang="en-US" sz="1400" u="none" cap="none" strike="noStrike">
                  <a:solidFill>
                    <a:srgbClr val="FFFFFF"/>
                  </a:solidFill>
                  <a:latin typeface="Open Sans SemiBold"/>
                  <a:ea typeface="Open Sans SemiBold"/>
                  <a:cs typeface="Open Sans SemiBold"/>
                  <a:sym typeface="Open Sans SemiBold"/>
                </a:rPr>
                <a:t>of target overshoot ratio</a:t>
              </a:r>
              <a:endParaRPr b="0" i="0" sz="1400" u="none" cap="none" strike="noStrike">
                <a:solidFill>
                  <a:srgbClr val="FFFFFF"/>
                </a:solidFill>
                <a:latin typeface="Open Sans SemiBold"/>
                <a:ea typeface="Open Sans SemiBold"/>
                <a:cs typeface="Open Sans SemiBold"/>
                <a:sym typeface="Open Sans SemiBold"/>
              </a:endParaRPr>
            </a:p>
          </p:txBody>
        </p:sp>
        <p:cxnSp>
          <p:nvCxnSpPr>
            <p:cNvPr id="658" name="Google Shape;658;p57"/>
            <p:cNvCxnSpPr>
              <a:stCxn id="659" idx="3"/>
              <a:endCxn id="656" idx="1"/>
            </p:cNvCxnSpPr>
            <p:nvPr/>
          </p:nvCxnSpPr>
          <p:spPr>
            <a:xfrm flipH="1" rot="10800000">
              <a:off x="3059660" y="2061750"/>
              <a:ext cx="317400" cy="994200"/>
            </a:xfrm>
            <a:prstGeom prst="bentConnector3">
              <a:avLst>
                <a:gd fmla="val 50000" name="adj1"/>
              </a:avLst>
            </a:prstGeom>
            <a:noFill/>
            <a:ln cap="flat" cmpd="sng" w="12700">
              <a:solidFill>
                <a:schemeClr val="dk1"/>
              </a:solidFill>
              <a:prstDash val="solid"/>
              <a:round/>
              <a:headEnd len="sm" w="sm" type="none"/>
              <a:tailEnd len="med" w="med" type="triangle"/>
            </a:ln>
          </p:spPr>
        </p:cxnSp>
        <p:cxnSp>
          <p:nvCxnSpPr>
            <p:cNvPr id="660" name="Google Shape;660;p57"/>
            <p:cNvCxnSpPr>
              <a:stCxn id="659" idx="3"/>
              <a:endCxn id="657" idx="1"/>
            </p:cNvCxnSpPr>
            <p:nvPr/>
          </p:nvCxnSpPr>
          <p:spPr>
            <a:xfrm>
              <a:off x="3059660" y="3055950"/>
              <a:ext cx="317400" cy="1126800"/>
            </a:xfrm>
            <a:prstGeom prst="bentConnector3">
              <a:avLst>
                <a:gd fmla="val 50000" name="adj1"/>
              </a:avLst>
            </a:prstGeom>
            <a:noFill/>
            <a:ln cap="flat" cmpd="sng" w="12700">
              <a:solidFill>
                <a:schemeClr val="dk1"/>
              </a:solidFill>
              <a:prstDash val="solid"/>
              <a:round/>
              <a:headEnd len="sm" w="sm" type="none"/>
              <a:tailEnd len="med" w="med" type="triangle"/>
            </a:ln>
          </p:spPr>
        </p:cxnSp>
        <p:sp>
          <p:nvSpPr>
            <p:cNvPr id="661" name="Google Shape;661;p57"/>
            <p:cNvSpPr/>
            <p:nvPr/>
          </p:nvSpPr>
          <p:spPr>
            <a:xfrm>
              <a:off x="3307269" y="2653208"/>
              <a:ext cx="1612200" cy="9717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Measurement of alignment/misalignment to a selected climate scenario pathway</a:t>
              </a:r>
              <a:endParaRPr b="0" i="0" sz="1500" u="none" cap="none" strike="noStrike">
                <a:solidFill>
                  <a:srgbClr val="3F3F3F"/>
                </a:solidFill>
                <a:latin typeface="Open Sans SemiBold"/>
                <a:ea typeface="Open Sans SemiBold"/>
                <a:cs typeface="Open Sans SemiBold"/>
                <a:sym typeface="Open Sans SemiBold"/>
              </a:endParaRPr>
            </a:p>
          </p:txBody>
        </p:sp>
        <p:sp>
          <p:nvSpPr>
            <p:cNvPr id="662" name="Google Shape;662;p57"/>
            <p:cNvSpPr/>
            <p:nvPr/>
          </p:nvSpPr>
          <p:spPr>
            <a:xfrm>
              <a:off x="3099089"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3</a:t>
              </a:r>
              <a:endParaRPr b="0" i="0" sz="1900" u="none" cap="none" strike="noStrike">
                <a:solidFill>
                  <a:srgbClr val="FFFFFF"/>
                </a:solidFill>
                <a:latin typeface="Open Sans ExtraBold"/>
                <a:ea typeface="Open Sans ExtraBold"/>
                <a:cs typeface="Open Sans ExtraBold"/>
                <a:sym typeface="Open Sans ExtraBold"/>
              </a:endParaRPr>
            </a:p>
          </p:txBody>
        </p:sp>
      </p:grpSp>
      <p:grpSp>
        <p:nvGrpSpPr>
          <p:cNvPr id="663" name="Google Shape;663;p57"/>
          <p:cNvGrpSpPr/>
          <p:nvPr/>
        </p:nvGrpSpPr>
        <p:grpSpPr>
          <a:xfrm>
            <a:off x="8022602" y="1422294"/>
            <a:ext cx="2139402" cy="4154503"/>
            <a:chOff x="6017102" y="1066747"/>
            <a:chExt cx="1604592" cy="3115955"/>
          </a:xfrm>
        </p:grpSpPr>
        <p:sp>
          <p:nvSpPr>
            <p:cNvPr id="664" name="Google Shape;664;p57"/>
            <p:cNvSpPr/>
            <p:nvPr/>
          </p:nvSpPr>
          <p:spPr>
            <a:xfrm>
              <a:off x="6561494" y="2571151"/>
              <a:ext cx="1060200" cy="10185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Final ITR Score per company</a:t>
              </a:r>
              <a:endParaRPr b="0" i="0" sz="1400" u="none" cap="none" strike="noStrike">
                <a:solidFill>
                  <a:srgbClr val="FFFFFF"/>
                </a:solidFill>
                <a:latin typeface="Open Sans SemiBold"/>
                <a:ea typeface="Open Sans SemiBold"/>
                <a:cs typeface="Open Sans SemiBold"/>
                <a:sym typeface="Open Sans SemiBold"/>
              </a:endParaRPr>
            </a:p>
          </p:txBody>
        </p:sp>
        <p:cxnSp>
          <p:nvCxnSpPr>
            <p:cNvPr id="665" name="Google Shape;665;p57"/>
            <p:cNvCxnSpPr>
              <a:stCxn id="666" idx="3"/>
              <a:endCxn id="664" idx="0"/>
            </p:cNvCxnSpPr>
            <p:nvPr/>
          </p:nvCxnSpPr>
          <p:spPr>
            <a:xfrm>
              <a:off x="6140078" y="2061709"/>
              <a:ext cx="951600" cy="509400"/>
            </a:xfrm>
            <a:prstGeom prst="bentConnector2">
              <a:avLst/>
            </a:prstGeom>
            <a:noFill/>
            <a:ln cap="flat" cmpd="sng" w="12700">
              <a:solidFill>
                <a:schemeClr val="dk1"/>
              </a:solidFill>
              <a:prstDash val="solid"/>
              <a:round/>
              <a:headEnd len="sm" w="sm" type="none"/>
              <a:tailEnd len="med" w="med" type="triangle"/>
            </a:ln>
          </p:spPr>
        </p:cxnSp>
        <p:cxnSp>
          <p:nvCxnSpPr>
            <p:cNvPr id="667" name="Google Shape;667;p57"/>
            <p:cNvCxnSpPr>
              <a:stCxn id="668" idx="3"/>
              <a:endCxn id="664" idx="2"/>
            </p:cNvCxnSpPr>
            <p:nvPr/>
          </p:nvCxnSpPr>
          <p:spPr>
            <a:xfrm flipH="1" rot="10800000">
              <a:off x="6140099" y="3589602"/>
              <a:ext cx="951600" cy="593100"/>
            </a:xfrm>
            <a:prstGeom prst="bentConnector2">
              <a:avLst/>
            </a:prstGeom>
            <a:noFill/>
            <a:ln cap="flat" cmpd="sng" w="12700">
              <a:solidFill>
                <a:schemeClr val="dk1"/>
              </a:solidFill>
              <a:prstDash val="solid"/>
              <a:round/>
              <a:headEnd len="sm" w="sm" type="none"/>
              <a:tailEnd len="med" w="med" type="triangle"/>
            </a:ln>
          </p:spPr>
        </p:cxnSp>
        <p:sp>
          <p:nvSpPr>
            <p:cNvPr id="669" name="Google Shape;669;p57"/>
            <p:cNvSpPr/>
            <p:nvPr/>
          </p:nvSpPr>
          <p:spPr>
            <a:xfrm>
              <a:off x="6017102"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5</a:t>
              </a:r>
              <a:endParaRPr b="0" i="0" sz="1900" u="none" cap="none" strike="noStrike">
                <a:solidFill>
                  <a:srgbClr val="FFFFFF"/>
                </a:solidFill>
                <a:latin typeface="Open Sans ExtraBold"/>
                <a:ea typeface="Open Sans ExtraBold"/>
                <a:cs typeface="Open Sans ExtraBold"/>
                <a:sym typeface="Open Sans ExtraBold"/>
              </a:endParaRPr>
            </a:p>
          </p:txBody>
        </p:sp>
      </p:grpSp>
      <p:grpSp>
        <p:nvGrpSpPr>
          <p:cNvPr id="670" name="Google Shape;670;p57"/>
          <p:cNvGrpSpPr/>
          <p:nvPr/>
        </p:nvGrpSpPr>
        <p:grpSpPr>
          <a:xfrm>
            <a:off x="9967892" y="1422294"/>
            <a:ext cx="2008350" cy="3540010"/>
            <a:chOff x="7476106" y="1066747"/>
            <a:chExt cx="1506300" cy="2655074"/>
          </a:xfrm>
        </p:grpSpPr>
        <p:sp>
          <p:nvSpPr>
            <p:cNvPr id="671" name="Google Shape;671;p57"/>
            <p:cNvSpPr/>
            <p:nvPr/>
          </p:nvSpPr>
          <p:spPr>
            <a:xfrm>
              <a:off x="7921509" y="2462794"/>
              <a:ext cx="978000" cy="3642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WATS¹</a:t>
              </a:r>
              <a:endParaRPr b="0" i="0" sz="1600" u="none" cap="none" strike="noStrike">
                <a:solidFill>
                  <a:srgbClr val="FFFFFF"/>
                </a:solidFill>
                <a:latin typeface="Open Sans SemiBold"/>
                <a:ea typeface="Open Sans SemiBold"/>
                <a:cs typeface="Open Sans SemiBold"/>
                <a:sym typeface="Open Sans SemiBold"/>
              </a:endParaRPr>
            </a:p>
          </p:txBody>
        </p:sp>
        <p:sp>
          <p:nvSpPr>
            <p:cNvPr id="672" name="Google Shape;672;p57"/>
            <p:cNvSpPr/>
            <p:nvPr/>
          </p:nvSpPr>
          <p:spPr>
            <a:xfrm>
              <a:off x="7921509" y="2897735"/>
              <a:ext cx="978000" cy="3642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ECOTS²</a:t>
              </a:r>
              <a:endParaRPr b="0" i="0" sz="1600" u="none" cap="none" strike="noStrike">
                <a:solidFill>
                  <a:srgbClr val="FFFFFF"/>
                </a:solidFill>
                <a:latin typeface="Open Sans SemiBold"/>
                <a:ea typeface="Open Sans SemiBold"/>
                <a:cs typeface="Open Sans SemiBold"/>
                <a:sym typeface="Open Sans SemiBold"/>
              </a:endParaRPr>
            </a:p>
          </p:txBody>
        </p:sp>
        <p:sp>
          <p:nvSpPr>
            <p:cNvPr id="673" name="Google Shape;673;p57"/>
            <p:cNvSpPr/>
            <p:nvPr/>
          </p:nvSpPr>
          <p:spPr>
            <a:xfrm>
              <a:off x="7921509" y="3357621"/>
              <a:ext cx="978000" cy="3642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TETS³</a:t>
              </a:r>
              <a:endParaRPr b="0" i="0" sz="1600" u="none" cap="none" strike="noStrike">
                <a:solidFill>
                  <a:srgbClr val="FFFFFF"/>
                </a:solidFill>
                <a:latin typeface="Open Sans SemiBold"/>
                <a:ea typeface="Open Sans SemiBold"/>
                <a:cs typeface="Open Sans SemiBold"/>
                <a:sym typeface="Open Sans SemiBold"/>
              </a:endParaRPr>
            </a:p>
          </p:txBody>
        </p:sp>
        <p:cxnSp>
          <p:nvCxnSpPr>
            <p:cNvPr id="674" name="Google Shape;674;p57"/>
            <p:cNvCxnSpPr>
              <a:stCxn id="664" idx="3"/>
              <a:endCxn id="671" idx="1"/>
            </p:cNvCxnSpPr>
            <p:nvPr/>
          </p:nvCxnSpPr>
          <p:spPr>
            <a:xfrm flipH="1" rot="10800000">
              <a:off x="7621694" y="2644801"/>
              <a:ext cx="299700" cy="435600"/>
            </a:xfrm>
            <a:prstGeom prst="bentConnector3">
              <a:avLst>
                <a:gd fmla="val 50000" name="adj1"/>
              </a:avLst>
            </a:prstGeom>
            <a:noFill/>
            <a:ln cap="flat" cmpd="sng" w="12700">
              <a:solidFill>
                <a:schemeClr val="dk1"/>
              </a:solidFill>
              <a:prstDash val="solid"/>
              <a:round/>
              <a:headEnd len="sm" w="sm" type="none"/>
              <a:tailEnd len="med" w="med" type="triangle"/>
            </a:ln>
          </p:spPr>
        </p:cxnSp>
        <p:cxnSp>
          <p:nvCxnSpPr>
            <p:cNvPr id="675" name="Google Shape;675;p57"/>
            <p:cNvCxnSpPr/>
            <p:nvPr/>
          </p:nvCxnSpPr>
          <p:spPr>
            <a:xfrm>
              <a:off x="7621666" y="3079751"/>
              <a:ext cx="299700" cy="0"/>
            </a:xfrm>
            <a:prstGeom prst="straightConnector1">
              <a:avLst/>
            </a:prstGeom>
            <a:noFill/>
            <a:ln cap="flat" cmpd="sng" w="12700">
              <a:solidFill>
                <a:schemeClr val="dk1"/>
              </a:solidFill>
              <a:prstDash val="solid"/>
              <a:round/>
              <a:headEnd len="sm" w="sm" type="none"/>
              <a:tailEnd len="med" w="med" type="triangle"/>
            </a:ln>
          </p:spPr>
        </p:cxnSp>
        <p:cxnSp>
          <p:nvCxnSpPr>
            <p:cNvPr id="676" name="Google Shape;676;p57"/>
            <p:cNvCxnSpPr>
              <a:stCxn id="664" idx="3"/>
              <a:endCxn id="673" idx="1"/>
            </p:cNvCxnSpPr>
            <p:nvPr/>
          </p:nvCxnSpPr>
          <p:spPr>
            <a:xfrm>
              <a:off x="7621694" y="3080401"/>
              <a:ext cx="299700" cy="459300"/>
            </a:xfrm>
            <a:prstGeom prst="bentConnector3">
              <a:avLst>
                <a:gd fmla="val 50000" name="adj1"/>
              </a:avLst>
            </a:prstGeom>
            <a:noFill/>
            <a:ln cap="flat" cmpd="sng" w="12700">
              <a:solidFill>
                <a:schemeClr val="dk1"/>
              </a:solidFill>
              <a:prstDash val="solid"/>
              <a:round/>
              <a:headEnd len="sm" w="sm" type="none"/>
              <a:tailEnd len="med" w="med" type="triangle"/>
            </a:ln>
          </p:spPr>
        </p:cxnSp>
        <p:sp>
          <p:nvSpPr>
            <p:cNvPr id="677" name="Google Shape;677;p57"/>
            <p:cNvSpPr/>
            <p:nvPr/>
          </p:nvSpPr>
          <p:spPr>
            <a:xfrm>
              <a:off x="7476106"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6</a:t>
              </a:r>
              <a:endParaRPr b="0" i="0" sz="1900" u="none" cap="none" strike="noStrike">
                <a:solidFill>
                  <a:srgbClr val="FFFFFF"/>
                </a:solidFill>
                <a:latin typeface="Open Sans ExtraBold"/>
                <a:ea typeface="Open Sans ExtraBold"/>
                <a:cs typeface="Open Sans ExtraBold"/>
                <a:sym typeface="Open Sans ExtraBold"/>
              </a:endParaRPr>
            </a:p>
          </p:txBody>
        </p:sp>
      </p:grpSp>
      <p:grpSp>
        <p:nvGrpSpPr>
          <p:cNvPr id="678" name="Google Shape;678;p57"/>
          <p:cNvGrpSpPr/>
          <p:nvPr/>
        </p:nvGrpSpPr>
        <p:grpSpPr>
          <a:xfrm>
            <a:off x="6010755" y="1422294"/>
            <a:ext cx="2456865" cy="4853485"/>
            <a:chOff x="4508179" y="1066747"/>
            <a:chExt cx="1842695" cy="3640205"/>
          </a:xfrm>
        </p:grpSpPr>
        <p:sp>
          <p:nvSpPr>
            <p:cNvPr id="666" name="Google Shape;666;p57"/>
            <p:cNvSpPr/>
            <p:nvPr/>
          </p:nvSpPr>
          <p:spPr>
            <a:xfrm>
              <a:off x="4815578" y="1622359"/>
              <a:ext cx="1324500" cy="8787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Trajectory temperature Score</a:t>
              </a:r>
              <a:endParaRPr b="0" i="0" sz="1400" u="none" cap="none" strike="noStrike">
                <a:solidFill>
                  <a:srgbClr val="FFFFFF"/>
                </a:solidFill>
                <a:latin typeface="Open Sans SemiBold"/>
                <a:ea typeface="Open Sans SemiBold"/>
                <a:cs typeface="Open Sans SemiBold"/>
                <a:sym typeface="Open Sans SemiBold"/>
              </a:endParaRPr>
            </a:p>
          </p:txBody>
        </p:sp>
        <p:sp>
          <p:nvSpPr>
            <p:cNvPr id="668" name="Google Shape;668;p57"/>
            <p:cNvSpPr/>
            <p:nvPr/>
          </p:nvSpPr>
          <p:spPr>
            <a:xfrm>
              <a:off x="4808099" y="3658452"/>
              <a:ext cx="1332000" cy="10485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Target </a:t>
              </a:r>
              <a:br>
                <a:rPr b="0" i="0" lang="en-US" sz="1400" u="none" cap="none" strike="noStrike">
                  <a:solidFill>
                    <a:srgbClr val="FFFFFF"/>
                  </a:solidFill>
                  <a:latin typeface="Open Sans SemiBold"/>
                  <a:ea typeface="Open Sans SemiBold"/>
                  <a:cs typeface="Open Sans SemiBold"/>
                  <a:sym typeface="Open Sans SemiBold"/>
                </a:rPr>
              </a:br>
              <a:r>
                <a:rPr b="0" i="0" lang="en-US" sz="1400" u="none" cap="none" strike="noStrike">
                  <a:solidFill>
                    <a:srgbClr val="FFFFFF"/>
                  </a:solidFill>
                  <a:latin typeface="Open Sans SemiBold"/>
                  <a:ea typeface="Open Sans SemiBold"/>
                  <a:cs typeface="Open Sans SemiBold"/>
                  <a:sym typeface="Open Sans SemiBold"/>
                </a:rPr>
                <a:t>temperature score</a:t>
              </a:r>
              <a:endParaRPr b="0" i="0" sz="1400" u="none" cap="none" strike="noStrike">
                <a:solidFill>
                  <a:srgbClr val="FFFFFF"/>
                </a:solidFill>
                <a:latin typeface="Open Sans SemiBold"/>
                <a:ea typeface="Open Sans SemiBold"/>
                <a:cs typeface="Open Sans SemiBold"/>
                <a:sym typeface="Open Sans SemiBold"/>
              </a:endParaRPr>
            </a:p>
          </p:txBody>
        </p:sp>
        <p:cxnSp>
          <p:nvCxnSpPr>
            <p:cNvPr id="679" name="Google Shape;679;p57"/>
            <p:cNvCxnSpPr>
              <a:stCxn id="656" idx="3"/>
              <a:endCxn id="666" idx="1"/>
            </p:cNvCxnSpPr>
            <p:nvPr/>
          </p:nvCxnSpPr>
          <p:spPr>
            <a:xfrm>
              <a:off x="4508179" y="2061710"/>
              <a:ext cx="307500" cy="0"/>
            </a:xfrm>
            <a:prstGeom prst="straightConnector1">
              <a:avLst/>
            </a:prstGeom>
            <a:noFill/>
            <a:ln cap="flat" cmpd="sng" w="12700">
              <a:solidFill>
                <a:schemeClr val="dk1"/>
              </a:solidFill>
              <a:prstDash val="solid"/>
              <a:round/>
              <a:headEnd len="sm" w="sm" type="none"/>
              <a:tailEnd len="med" w="med" type="triangle"/>
            </a:ln>
          </p:spPr>
        </p:cxnSp>
        <p:cxnSp>
          <p:nvCxnSpPr>
            <p:cNvPr id="680" name="Google Shape;680;p57"/>
            <p:cNvCxnSpPr>
              <a:stCxn id="657" idx="3"/>
              <a:endCxn id="668" idx="1"/>
            </p:cNvCxnSpPr>
            <p:nvPr/>
          </p:nvCxnSpPr>
          <p:spPr>
            <a:xfrm>
              <a:off x="4508179" y="4182702"/>
              <a:ext cx="300000" cy="0"/>
            </a:xfrm>
            <a:prstGeom prst="straightConnector1">
              <a:avLst/>
            </a:prstGeom>
            <a:noFill/>
            <a:ln cap="flat" cmpd="sng" w="12700">
              <a:solidFill>
                <a:schemeClr val="dk1"/>
              </a:solidFill>
              <a:prstDash val="solid"/>
              <a:round/>
              <a:headEnd len="sm" w="sm" type="none"/>
              <a:tailEnd len="med" w="med" type="triangle"/>
            </a:ln>
          </p:spPr>
        </p:cxnSp>
        <p:sp>
          <p:nvSpPr>
            <p:cNvPr id="681" name="Google Shape;681;p57"/>
            <p:cNvSpPr/>
            <p:nvPr/>
          </p:nvSpPr>
          <p:spPr>
            <a:xfrm>
              <a:off x="4558096"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4</a:t>
              </a:r>
              <a:endParaRPr b="0" i="0" sz="1900" u="none" cap="none" strike="noStrike">
                <a:solidFill>
                  <a:srgbClr val="FFFFFF"/>
                </a:solidFill>
                <a:latin typeface="Open Sans ExtraBold"/>
                <a:ea typeface="Open Sans ExtraBold"/>
                <a:cs typeface="Open Sans ExtraBold"/>
                <a:sym typeface="Open Sans ExtraBold"/>
              </a:endParaRPr>
            </a:p>
          </p:txBody>
        </p:sp>
        <p:sp>
          <p:nvSpPr>
            <p:cNvPr id="682" name="Google Shape;682;p57"/>
            <p:cNvSpPr/>
            <p:nvPr/>
          </p:nvSpPr>
          <p:spPr>
            <a:xfrm>
              <a:off x="5038974" y="2575035"/>
              <a:ext cx="1287300" cy="2085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SemiBold"/>
                  <a:ea typeface="Open Sans SemiBold"/>
                  <a:cs typeface="Open Sans SemiBold"/>
                  <a:sym typeface="Open Sans SemiBold"/>
                </a:rPr>
                <a:t>50% weight (adjustable)</a:t>
              </a:r>
              <a:endParaRPr b="0" i="0" sz="1400" u="none" cap="none" strike="noStrike">
                <a:solidFill>
                  <a:srgbClr val="3F3F3F"/>
                </a:solidFill>
                <a:latin typeface="Open Sans SemiBold"/>
                <a:ea typeface="Open Sans SemiBold"/>
                <a:cs typeface="Open Sans SemiBold"/>
                <a:sym typeface="Open Sans SemiBold"/>
              </a:endParaRPr>
            </a:p>
          </p:txBody>
        </p:sp>
        <p:sp>
          <p:nvSpPr>
            <p:cNvPr id="683" name="Google Shape;683;p57"/>
            <p:cNvSpPr/>
            <p:nvPr/>
          </p:nvSpPr>
          <p:spPr>
            <a:xfrm>
              <a:off x="5038974" y="3205490"/>
              <a:ext cx="1311900" cy="208500"/>
            </a:xfrm>
            <a:prstGeom prst="rect">
              <a:avLst/>
            </a:prstGeom>
            <a:noFill/>
            <a:ln>
              <a:noFill/>
            </a:ln>
          </p:spPr>
          <p:txBody>
            <a:bodyPr anchorCtr="0" anchor="t" bIns="48375" lIns="96775" spcFirstLastPara="1" rIns="96775" wrap="square" tIns="483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SemiBold"/>
                  <a:ea typeface="Open Sans SemiBold"/>
                  <a:cs typeface="Open Sans SemiBold"/>
                  <a:sym typeface="Open Sans SemiBold"/>
                </a:rPr>
                <a:t>50% weight  (adjustable)</a:t>
              </a:r>
              <a:endParaRPr b="0" i="0" sz="1400" u="none" cap="none" strike="noStrike">
                <a:solidFill>
                  <a:srgbClr val="3F3F3F"/>
                </a:solidFill>
                <a:latin typeface="Open Sans SemiBold"/>
                <a:ea typeface="Open Sans SemiBold"/>
                <a:cs typeface="Open Sans SemiBold"/>
                <a:sym typeface="Open Sans SemiBold"/>
              </a:endParaRPr>
            </a:p>
          </p:txBody>
        </p:sp>
      </p:grpSp>
      <p:grpSp>
        <p:nvGrpSpPr>
          <p:cNvPr id="684" name="Google Shape;684;p57"/>
          <p:cNvGrpSpPr/>
          <p:nvPr/>
        </p:nvGrpSpPr>
        <p:grpSpPr>
          <a:xfrm>
            <a:off x="2060267" y="1422294"/>
            <a:ext cx="2134807" cy="4089446"/>
            <a:chOff x="1545239" y="1066747"/>
            <a:chExt cx="1601145" cy="3067161"/>
          </a:xfrm>
        </p:grpSpPr>
        <p:cxnSp>
          <p:nvCxnSpPr>
            <p:cNvPr id="685" name="Google Shape;685;p57"/>
            <p:cNvCxnSpPr>
              <a:stCxn id="651" idx="3"/>
              <a:endCxn id="659" idx="0"/>
            </p:cNvCxnSpPr>
            <p:nvPr/>
          </p:nvCxnSpPr>
          <p:spPr>
            <a:xfrm>
              <a:off x="1545239" y="2096810"/>
              <a:ext cx="852300" cy="170100"/>
            </a:xfrm>
            <a:prstGeom prst="bentConnector2">
              <a:avLst/>
            </a:prstGeom>
            <a:noFill/>
            <a:ln cap="flat" cmpd="sng" w="12700">
              <a:solidFill>
                <a:schemeClr val="dk1"/>
              </a:solidFill>
              <a:prstDash val="solid"/>
              <a:round/>
              <a:headEnd len="sm" w="sm" type="none"/>
              <a:tailEnd len="med" w="med" type="triangle"/>
            </a:ln>
          </p:spPr>
        </p:cxnSp>
        <p:cxnSp>
          <p:nvCxnSpPr>
            <p:cNvPr id="686" name="Google Shape;686;p57"/>
            <p:cNvCxnSpPr>
              <a:stCxn id="652" idx="3"/>
              <a:endCxn id="659" idx="2"/>
            </p:cNvCxnSpPr>
            <p:nvPr/>
          </p:nvCxnSpPr>
          <p:spPr>
            <a:xfrm flipH="1" rot="10800000">
              <a:off x="1545239" y="3845008"/>
              <a:ext cx="852300" cy="288900"/>
            </a:xfrm>
            <a:prstGeom prst="bentConnector2">
              <a:avLst/>
            </a:prstGeom>
            <a:noFill/>
            <a:ln cap="flat" cmpd="sng" w="12700">
              <a:solidFill>
                <a:schemeClr val="dk1"/>
              </a:solidFill>
              <a:prstDash val="solid"/>
              <a:round/>
              <a:headEnd len="sm" w="sm" type="none"/>
              <a:tailEnd len="med" w="med" type="triangle"/>
            </a:ln>
          </p:spPr>
        </p:cxnSp>
        <p:cxnSp>
          <p:nvCxnSpPr>
            <p:cNvPr id="687" name="Google Shape;687;p57"/>
            <p:cNvCxnSpPr/>
            <p:nvPr/>
          </p:nvCxnSpPr>
          <p:spPr>
            <a:xfrm flipH="1" rot="10800000">
              <a:off x="1566159" y="3109905"/>
              <a:ext cx="147900" cy="5400"/>
            </a:xfrm>
            <a:prstGeom prst="straightConnector1">
              <a:avLst/>
            </a:prstGeom>
            <a:noFill/>
            <a:ln cap="flat" cmpd="sng" w="12700">
              <a:solidFill>
                <a:schemeClr val="dk1"/>
              </a:solidFill>
              <a:prstDash val="solid"/>
              <a:round/>
              <a:headEnd len="sm" w="sm" type="none"/>
              <a:tailEnd len="med" w="med" type="triangle"/>
            </a:ln>
          </p:spPr>
        </p:cxnSp>
        <p:sp>
          <p:nvSpPr>
            <p:cNvPr id="688" name="Google Shape;688;p57"/>
            <p:cNvSpPr/>
            <p:nvPr/>
          </p:nvSpPr>
          <p:spPr>
            <a:xfrm>
              <a:off x="1640084" y="1066747"/>
              <a:ext cx="1506300" cy="351600"/>
            </a:xfrm>
            <a:prstGeom prst="chevron">
              <a:avLst>
                <a:gd fmla="val 50000" name="adj"/>
              </a:avLst>
            </a:prstGeom>
            <a:solidFill>
              <a:schemeClr val="accent1"/>
            </a:solidFill>
            <a:ln>
              <a:noFill/>
            </a:ln>
          </p:spPr>
          <p:txBody>
            <a:bodyPr anchorCtr="0" anchor="ctr" bIns="48375" lIns="96775" spcFirstLastPara="1" rIns="96775" wrap="square" tIns="4837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ExtraBold"/>
                  <a:ea typeface="Open Sans ExtraBold"/>
                  <a:cs typeface="Open Sans ExtraBold"/>
                  <a:sym typeface="Open Sans ExtraBold"/>
                </a:rPr>
                <a:t>Step 2</a:t>
              </a:r>
              <a:endParaRPr b="0" i="0" sz="1900" u="none" cap="none" strike="noStrike">
                <a:solidFill>
                  <a:srgbClr val="FFFFFF"/>
                </a:solidFill>
                <a:latin typeface="Open Sans ExtraBold"/>
                <a:ea typeface="Open Sans ExtraBold"/>
                <a:cs typeface="Open Sans ExtraBold"/>
                <a:sym typeface="Open Sans ExtraBold"/>
              </a:endParaRPr>
            </a:p>
          </p:txBody>
        </p:sp>
        <p:sp>
          <p:nvSpPr>
            <p:cNvPr id="659" name="Google Shape;659;p57"/>
            <p:cNvSpPr/>
            <p:nvPr/>
          </p:nvSpPr>
          <p:spPr>
            <a:xfrm>
              <a:off x="1735160" y="2266950"/>
              <a:ext cx="1324500" cy="1578000"/>
            </a:xfrm>
            <a:prstGeom prst="rect">
              <a:avLst/>
            </a:prstGeom>
            <a:solidFill>
              <a:schemeClr val="accent2"/>
            </a:solidFill>
            <a:ln cap="flat" cmpd="sng" w="9525">
              <a:solidFill>
                <a:schemeClr val="accent4"/>
              </a:solidFill>
              <a:prstDash val="solid"/>
              <a:round/>
              <a:headEnd len="sm" w="sm" type="none"/>
              <a:tailEnd len="sm" w="sm" type="none"/>
            </a:ln>
          </p:spPr>
          <p:txBody>
            <a:bodyPr anchorCtr="0" anchor="ctr" bIns="114300" lIns="114300" spcFirstLastPara="1" rIns="114300" wrap="square" tIns="1143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Projected cumulative  company emissions </a:t>
              </a:r>
              <a:br>
                <a:rPr b="0" i="0" lang="en-US" sz="1400" u="none" cap="none" strike="noStrike">
                  <a:solidFill>
                    <a:srgbClr val="FFFFFF"/>
                  </a:solidFill>
                  <a:latin typeface="Open Sans SemiBold"/>
                  <a:ea typeface="Open Sans SemiBold"/>
                  <a:cs typeface="Open Sans SemiBold"/>
                  <a:sym typeface="Open Sans SemiBold"/>
                </a:rPr>
              </a:br>
              <a:r>
                <a:rPr b="0" i="0" lang="en-US" sz="1400" u="none" cap="none" strike="noStrike">
                  <a:solidFill>
                    <a:srgbClr val="FFFFFF"/>
                  </a:solidFill>
                  <a:latin typeface="Open Sans SemiBold"/>
                  <a:ea typeface="Open Sans SemiBold"/>
                  <a:cs typeface="Open Sans SemiBold"/>
                  <a:sym typeface="Open Sans SemiBold"/>
                </a:rPr>
                <a:t>based on </a:t>
              </a:r>
              <a:endParaRPr b="0" i="0" sz="14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1. Trajectory</a:t>
              </a:r>
              <a:endParaRPr b="0" i="0" sz="14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30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2. Budget</a:t>
              </a:r>
              <a:endParaRPr b="0" i="0" sz="14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30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3. Targets</a:t>
              </a:r>
              <a:endParaRPr b="0" i="0" sz="1400" u="none" cap="none" strike="noStrike">
                <a:solidFill>
                  <a:srgbClr val="FFFFFF"/>
                </a:solidFill>
                <a:latin typeface="Open Sans SemiBold"/>
                <a:ea typeface="Open Sans SemiBold"/>
                <a:cs typeface="Open Sans SemiBold"/>
                <a:sym typeface="Open Sans SemiBold"/>
              </a:endParaRPr>
            </a:p>
          </p:txBody>
        </p:sp>
      </p:grpSp>
      <p:sp>
        <p:nvSpPr>
          <p:cNvPr id="689" name="Google Shape;689;p57"/>
          <p:cNvSpPr txBox="1"/>
          <p:nvPr/>
        </p:nvSpPr>
        <p:spPr>
          <a:xfrm>
            <a:off x="311667" y="867697"/>
            <a:ext cx="6923100" cy="658800"/>
          </a:xfrm>
          <a:prstGeom prst="rect">
            <a:avLst/>
          </a:prstGeom>
          <a:noFill/>
          <a:ln>
            <a:noFill/>
          </a:ln>
        </p:spPr>
        <p:txBody>
          <a:bodyPr anchorCtr="0" anchor="t" bIns="97525" lIns="97525" spcFirstLastPara="1" rIns="97525" wrap="square" tIns="975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An open-source ITR model that is transparent, dynamic, and science-based</a:t>
            </a:r>
            <a:endParaRPr b="0" i="0" sz="1100" u="none" cap="none" strike="noStrike">
              <a:solidFill>
                <a:srgbClr val="3F3F3F"/>
              </a:solidFill>
              <a:latin typeface="Open Sans SemiBold"/>
              <a:ea typeface="Open Sans SemiBold"/>
              <a:cs typeface="Open Sans SemiBold"/>
              <a:sym typeface="Open Sans SemiBo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8"/>
          <p:cNvSpPr/>
          <p:nvPr/>
        </p:nvSpPr>
        <p:spPr>
          <a:xfrm>
            <a:off x="10160000" y="5925600"/>
            <a:ext cx="2031900" cy="9324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695" name="Google Shape;695;p58"/>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ITR reporting functionalities</a:t>
            </a:r>
            <a:endParaRPr>
              <a:solidFill>
                <a:schemeClr val="dk1"/>
              </a:solidFill>
              <a:latin typeface="Open Sans SemiBold"/>
              <a:ea typeface="Open Sans SemiBold"/>
              <a:cs typeface="Open Sans SemiBold"/>
              <a:sym typeface="Open Sans SemiBold"/>
            </a:endParaRPr>
          </a:p>
        </p:txBody>
      </p:sp>
      <p:pic>
        <p:nvPicPr>
          <p:cNvPr id="696" name="Google Shape;696;p58"/>
          <p:cNvPicPr preferRelativeResize="0"/>
          <p:nvPr/>
        </p:nvPicPr>
        <p:blipFill rotWithShape="1">
          <a:blip r:embed="rId3">
            <a:alphaModFix/>
          </a:blip>
          <a:srcRect b="0" l="0" r="0" t="0"/>
          <a:stretch/>
        </p:blipFill>
        <p:spPr>
          <a:xfrm>
            <a:off x="842569" y="1172163"/>
            <a:ext cx="10572194" cy="5223507"/>
          </a:xfrm>
          <a:prstGeom prst="rect">
            <a:avLst/>
          </a:prstGeom>
          <a:noFill/>
          <a:ln>
            <a:noFill/>
          </a:ln>
        </p:spPr>
      </p:pic>
      <p:sp>
        <p:nvSpPr>
          <p:cNvPr id="697" name="Google Shape;697;p58"/>
          <p:cNvSpPr/>
          <p:nvPr/>
        </p:nvSpPr>
        <p:spPr>
          <a:xfrm>
            <a:off x="842569" y="5774576"/>
            <a:ext cx="1861800" cy="775800"/>
          </a:xfrm>
          <a:prstGeom prst="ellipse">
            <a:avLst/>
          </a:prstGeom>
          <a:noFill/>
          <a:ln cap="flat" cmpd="sng" w="25400">
            <a:solidFill>
              <a:srgbClr val="FFC0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698" name="Google Shape;698;p58"/>
          <p:cNvSpPr/>
          <p:nvPr/>
        </p:nvSpPr>
        <p:spPr>
          <a:xfrm>
            <a:off x="3413760" y="2185880"/>
            <a:ext cx="2106000" cy="1065300"/>
          </a:xfrm>
          <a:prstGeom prst="ellipse">
            <a:avLst/>
          </a:prstGeom>
          <a:noFill/>
          <a:ln cap="flat" cmpd="sng" w="25400">
            <a:solidFill>
              <a:srgbClr val="FFC0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pic>
        <p:nvPicPr>
          <p:cNvPr descr="A picture containing text&#10;&#10;Description automatically generated" id="699" name="Google Shape;699;p58"/>
          <p:cNvPicPr preferRelativeResize="0"/>
          <p:nvPr/>
        </p:nvPicPr>
        <p:blipFill rotWithShape="1">
          <a:blip r:embed="rId4">
            <a:alphaModFix/>
          </a:blip>
          <a:srcRect b="0" l="0" r="0" t="0"/>
          <a:stretch/>
        </p:blipFill>
        <p:spPr>
          <a:xfrm>
            <a:off x="10780472" y="6207497"/>
            <a:ext cx="1133932" cy="5300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9"/>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ITR Workstream Overview</a:t>
            </a:r>
            <a:endParaRPr/>
          </a:p>
        </p:txBody>
      </p:sp>
      <p:sp>
        <p:nvSpPr>
          <p:cNvPr id="706" name="Google Shape;706;p59"/>
          <p:cNvSpPr txBox="1"/>
          <p:nvPr/>
        </p:nvSpPr>
        <p:spPr>
          <a:xfrm>
            <a:off x="507325" y="1112825"/>
            <a:ext cx="108009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Leyla’s Methodology Handbook in Jan 2022</a:t>
            </a:r>
            <a:endParaRPr sz="1800"/>
          </a:p>
          <a:p>
            <a:pPr indent="-342900" lvl="0" marL="457200" rtl="0" algn="l">
              <a:spcBef>
                <a:spcPts val="0"/>
              </a:spcBef>
              <a:spcAft>
                <a:spcPts val="0"/>
              </a:spcAft>
              <a:buSzPts val="1800"/>
              <a:buChar char="●"/>
            </a:pPr>
            <a:r>
              <a:rPr lang="en-US" sz="1800"/>
              <a:t>Joris’s tool design slides</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0"/>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Placeholder for Tool Design</a:t>
            </a:r>
            <a:endParaRPr/>
          </a:p>
        </p:txBody>
      </p:sp>
      <p:sp>
        <p:nvSpPr>
          <p:cNvPr id="713" name="Google Shape;713;p60"/>
          <p:cNvSpPr txBox="1"/>
          <p:nvPr/>
        </p:nvSpPr>
        <p:spPr>
          <a:xfrm>
            <a:off x="507325" y="1112825"/>
            <a:ext cx="10800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Ask Joris to upload slides to Github and then include a link in this deck</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311667" y="239763"/>
            <a:ext cx="11634000" cy="9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Participate in ITR Workstream</a:t>
            </a:r>
            <a:endParaRPr/>
          </a:p>
        </p:txBody>
      </p:sp>
      <p:sp>
        <p:nvSpPr>
          <p:cNvPr id="720" name="Google Shape;720;p61"/>
          <p:cNvSpPr txBox="1"/>
          <p:nvPr/>
        </p:nvSpPr>
        <p:spPr>
          <a:xfrm>
            <a:off x="507325" y="1112825"/>
            <a:ext cx="108009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visit </a:t>
            </a:r>
            <a:r>
              <a:rPr lang="en-US" sz="1800" u="sng">
                <a:solidFill>
                  <a:schemeClr val="hlink"/>
                </a:solidFill>
                <a:hlinkClick r:id="rId3"/>
              </a:rPr>
              <a:t>https://github.com/orgs/os-climate/projects/3</a:t>
            </a:r>
            <a:r>
              <a:rPr lang="en-US" sz="1800"/>
              <a:t> for project dashboard</a:t>
            </a:r>
            <a:endParaRPr sz="1800"/>
          </a:p>
          <a:p>
            <a:pPr indent="-342900" lvl="0" marL="457200" rtl="0" algn="l">
              <a:spcBef>
                <a:spcPts val="0"/>
              </a:spcBef>
              <a:spcAft>
                <a:spcPts val="0"/>
              </a:spcAft>
              <a:buSzPts val="1800"/>
              <a:buChar char="●"/>
            </a:pPr>
            <a:r>
              <a:rPr lang="en-US" sz="1800"/>
              <a:t>For any questions or to get started with a task, attend the ITR Sync Meetings - TBD</a:t>
            </a:r>
            <a:endParaRPr sz="1800"/>
          </a:p>
          <a:p>
            <a:pPr indent="0" lvl="0" marL="457200" rtl="0" algn="l">
              <a:spcBef>
                <a:spcPts val="0"/>
              </a:spcBef>
              <a:spcAft>
                <a:spcPts val="0"/>
              </a:spcAft>
              <a:buNone/>
            </a:pPr>
            <a:r>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2"/>
          <p:cNvSpPr txBox="1"/>
          <p:nvPr>
            <p:ph type="ctrTitle"/>
          </p:nvPr>
        </p:nvSpPr>
        <p:spPr>
          <a:xfrm>
            <a:off x="838200" y="412244"/>
            <a:ext cx="6619672" cy="238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Physical Risk Workstream</a:t>
            </a:r>
            <a:endParaRPr/>
          </a:p>
          <a:p>
            <a:pPr indent="0" lvl="0" marL="0" rtl="0" algn="l">
              <a:lnSpc>
                <a:spcPct val="100000"/>
              </a:lnSpc>
              <a:spcBef>
                <a:spcPts val="0"/>
              </a:spcBef>
              <a:spcAft>
                <a:spcPts val="0"/>
              </a:spcAft>
              <a:buSzPts val="3200"/>
              <a:buNone/>
            </a:pPr>
            <a:r>
              <a:t/>
            </a:r>
            <a:endParaRPr/>
          </a:p>
          <a:p>
            <a:pPr indent="0" lvl="0" marL="0" rtl="0" algn="l">
              <a:lnSpc>
                <a:spcPct val="100000"/>
              </a:lnSpc>
              <a:spcBef>
                <a:spcPts val="0"/>
              </a:spcBef>
              <a:spcAft>
                <a:spcPts val="0"/>
              </a:spcAft>
              <a:buSzPts val="3200"/>
              <a:buNone/>
            </a:pPr>
            <a:r>
              <a:rPr lang="en-US" sz="2700"/>
              <a:t>Overview &amp; Technical Demo</a:t>
            </a:r>
            <a:endParaRPr sz="2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3"/>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Physical risk</a:t>
            </a:r>
            <a:endParaRPr/>
          </a:p>
        </p:txBody>
      </p:sp>
      <p:sp>
        <p:nvSpPr>
          <p:cNvPr id="732" name="Google Shape;732;p63"/>
          <p:cNvSpPr txBox="1"/>
          <p:nvPr/>
        </p:nvSpPr>
        <p:spPr>
          <a:xfrm>
            <a:off x="311667" y="867697"/>
            <a:ext cx="3285429" cy="422680"/>
          </a:xfrm>
          <a:prstGeom prst="rect">
            <a:avLst/>
          </a:prstGeom>
          <a:noFill/>
          <a:ln>
            <a:noFill/>
          </a:ln>
        </p:spPr>
        <p:txBody>
          <a:bodyPr anchorCtr="0" anchor="t" bIns="97525" lIns="97525" spcFirstLastPara="1" rIns="97525" wrap="square" tIns="975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SemiBold"/>
                <a:ea typeface="Open Sans SemiBold"/>
                <a:cs typeface="Open Sans SemiBold"/>
                <a:sym typeface="Open Sans SemiBold"/>
              </a:rPr>
              <a:t>Innovation through collaboration</a:t>
            </a:r>
            <a:endParaRPr b="0" i="0" sz="1900" u="none" cap="none" strike="noStrike">
              <a:solidFill>
                <a:srgbClr val="000000"/>
              </a:solidFill>
              <a:latin typeface="Arial"/>
              <a:ea typeface="Arial"/>
              <a:cs typeface="Arial"/>
              <a:sym typeface="Arial"/>
            </a:endParaRPr>
          </a:p>
        </p:txBody>
      </p:sp>
      <p:sp>
        <p:nvSpPr>
          <p:cNvPr id="733" name="Google Shape;733;p63"/>
          <p:cNvSpPr/>
          <p:nvPr/>
        </p:nvSpPr>
        <p:spPr>
          <a:xfrm>
            <a:off x="1660491" y="1447360"/>
            <a:ext cx="7897243" cy="367937"/>
          </a:xfrm>
          <a:prstGeom prst="rect">
            <a:avLst/>
          </a:prstGeom>
          <a:noFill/>
          <a:ln>
            <a:noFill/>
          </a:ln>
        </p:spPr>
        <p:txBody>
          <a:bodyPr anchorCtr="0" anchor="ctr" bIns="107975" lIns="107975" spcFirstLastPara="1" rIns="107975" wrap="square" tIns="107975">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1B1A22"/>
                </a:solidFill>
                <a:latin typeface="Open Sans ExtraBold"/>
                <a:ea typeface="Open Sans ExtraBold"/>
                <a:cs typeface="Open Sans ExtraBold"/>
                <a:sym typeface="Open Sans ExtraBold"/>
              </a:rPr>
              <a:t>BASELINE BUILDING BLOCKS FOR PHYSICAL RISK MEASUREMENT  </a:t>
            </a:r>
            <a:endParaRPr b="1" i="0" sz="1700" u="none" cap="none" strike="noStrike">
              <a:solidFill>
                <a:srgbClr val="1B1A22"/>
              </a:solidFill>
              <a:latin typeface="Open Sans ExtraBold"/>
              <a:ea typeface="Open Sans ExtraBold"/>
              <a:cs typeface="Open Sans ExtraBold"/>
              <a:sym typeface="Open Sans ExtraBold"/>
            </a:endParaRPr>
          </a:p>
        </p:txBody>
      </p:sp>
      <p:sp>
        <p:nvSpPr>
          <p:cNvPr id="734" name="Google Shape;734;p63"/>
          <p:cNvSpPr/>
          <p:nvPr/>
        </p:nvSpPr>
        <p:spPr>
          <a:xfrm>
            <a:off x="4953000" y="3784600"/>
            <a:ext cx="1430695" cy="1377175"/>
          </a:xfrm>
          <a:custGeom>
            <a:rect b="b" l="l" r="r" t="t"/>
            <a:pathLst>
              <a:path extrusionOk="0" h="1422697" w="1422697">
                <a:moveTo>
                  <a:pt x="0" y="711349"/>
                </a:moveTo>
                <a:cubicBezTo>
                  <a:pt x="0" y="318482"/>
                  <a:pt x="318482" y="0"/>
                  <a:pt x="711349" y="0"/>
                </a:cubicBezTo>
                <a:cubicBezTo>
                  <a:pt x="1104216" y="0"/>
                  <a:pt x="1422698" y="318482"/>
                  <a:pt x="1422698" y="711349"/>
                </a:cubicBezTo>
                <a:cubicBezTo>
                  <a:pt x="1422698" y="1104216"/>
                  <a:pt x="1104216" y="1422698"/>
                  <a:pt x="711349" y="1422698"/>
                </a:cubicBezTo>
                <a:cubicBezTo>
                  <a:pt x="318482" y="1422698"/>
                  <a:pt x="0" y="1104216"/>
                  <a:pt x="0" y="711349"/>
                </a:cubicBezTo>
                <a:close/>
              </a:path>
            </a:pathLst>
          </a:custGeom>
          <a:solidFill>
            <a:schemeClr val="accent1"/>
          </a:solidFill>
          <a:ln cap="flat" cmpd="sng" w="12700">
            <a:solidFill>
              <a:srgbClr val="FFFFFF"/>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90000"/>
              </a:lnSpc>
              <a:spcBef>
                <a:spcPts val="0"/>
              </a:spcBef>
              <a:spcAft>
                <a:spcPts val="0"/>
              </a:spcAft>
              <a:buClr>
                <a:srgbClr val="FFFFFF"/>
              </a:buClr>
              <a:buSzPts val="1100"/>
              <a:buFont typeface="Arial"/>
              <a:buNone/>
            </a:pPr>
            <a:r>
              <a:rPr b="0" i="0" lang="en-US" sz="1900" u="none" cap="none" strike="noStrike">
                <a:solidFill>
                  <a:srgbClr val="FFFFFF"/>
                </a:solidFill>
                <a:latin typeface="Open Sans SemiBold"/>
                <a:ea typeface="Open Sans SemiBold"/>
                <a:cs typeface="Open Sans SemiBold"/>
                <a:sym typeface="Open Sans SemiBold"/>
              </a:rPr>
              <a:t>PHYSICAL </a:t>
            </a:r>
            <a:br>
              <a:rPr b="0" i="0" lang="en-US" sz="1900" u="none" cap="none" strike="noStrike">
                <a:solidFill>
                  <a:srgbClr val="FFFFFF"/>
                </a:solidFill>
                <a:latin typeface="Open Sans SemiBold"/>
                <a:ea typeface="Open Sans SemiBold"/>
                <a:cs typeface="Open Sans SemiBold"/>
                <a:sym typeface="Open Sans SemiBold"/>
              </a:rPr>
            </a:br>
            <a:r>
              <a:rPr b="0" i="0" lang="en-US" sz="1900" u="none" cap="none" strike="noStrike">
                <a:solidFill>
                  <a:srgbClr val="FFFFFF"/>
                </a:solidFill>
                <a:latin typeface="Open Sans SemiBold"/>
                <a:ea typeface="Open Sans SemiBold"/>
                <a:cs typeface="Open Sans SemiBold"/>
                <a:sym typeface="Open Sans SemiBold"/>
              </a:rPr>
              <a:t>RISK</a:t>
            </a:r>
            <a:endParaRPr b="0" i="0" sz="1900" u="none" cap="none" strike="noStrike">
              <a:solidFill>
                <a:srgbClr val="000000"/>
              </a:solidFill>
              <a:latin typeface="Open Sans SemiBold"/>
              <a:ea typeface="Open Sans SemiBold"/>
              <a:cs typeface="Open Sans SemiBold"/>
              <a:sym typeface="Open Sans SemiBold"/>
            </a:endParaRPr>
          </a:p>
        </p:txBody>
      </p:sp>
      <p:grpSp>
        <p:nvGrpSpPr>
          <p:cNvPr id="735" name="Google Shape;735;p63"/>
          <p:cNvGrpSpPr/>
          <p:nvPr/>
        </p:nvGrpSpPr>
        <p:grpSpPr>
          <a:xfrm>
            <a:off x="4861775" y="1832719"/>
            <a:ext cx="1666916" cy="1879340"/>
            <a:chOff x="3877316" y="1824058"/>
            <a:chExt cx="837000" cy="932969"/>
          </a:xfrm>
        </p:grpSpPr>
        <p:sp>
          <p:nvSpPr>
            <p:cNvPr id="736" name="Google Shape;736;p63"/>
            <p:cNvSpPr/>
            <p:nvPr/>
          </p:nvSpPr>
          <p:spPr>
            <a:xfrm rot="5400013">
              <a:off x="4233101" y="2558733"/>
              <a:ext cx="125430" cy="271157"/>
            </a:xfrm>
            <a:custGeom>
              <a:rect b="b" l="l" r="r" t="t"/>
              <a:pathLst>
                <a:path extrusionOk="0" h="483717" w="223751">
                  <a:moveTo>
                    <a:pt x="0" y="96743"/>
                  </a:moveTo>
                  <a:lnTo>
                    <a:pt x="111876" y="96743"/>
                  </a:lnTo>
                  <a:lnTo>
                    <a:pt x="111876" y="0"/>
                  </a:lnTo>
                  <a:lnTo>
                    <a:pt x="223751" y="241859"/>
                  </a:lnTo>
                  <a:lnTo>
                    <a:pt x="111876" y="483717"/>
                  </a:lnTo>
                  <a:lnTo>
                    <a:pt x="111876" y="386974"/>
                  </a:lnTo>
                  <a:lnTo>
                    <a:pt x="0" y="386974"/>
                  </a:lnTo>
                  <a:lnTo>
                    <a:pt x="0" y="96743"/>
                  </a:lnTo>
                  <a:close/>
                </a:path>
              </a:pathLst>
            </a:custGeom>
            <a:solidFill>
              <a:srgbClr val="C9D0D1"/>
            </a:solidFill>
            <a:ln>
              <a:noFill/>
            </a:ln>
          </p:spPr>
          <p:txBody>
            <a:bodyPr anchorCtr="1" anchor="ctr" bIns="96725" lIns="0" spcFirstLastPara="1" rIns="67125" wrap="square" tIns="96725">
              <a:noAutofit/>
            </a:bodyPr>
            <a:lstStyle/>
            <a:p>
              <a:pPr indent="0" lvl="0" marL="0" marR="0" rtl="0" algn="ctr">
                <a:lnSpc>
                  <a:spcPct val="90000"/>
                </a:lnSpc>
                <a:spcBef>
                  <a:spcPts val="0"/>
                </a:spcBef>
                <a:spcAft>
                  <a:spcPts val="0"/>
                </a:spcAft>
                <a:buClr>
                  <a:srgbClr val="000000"/>
                </a:buClr>
                <a:buSzPts val="2300"/>
                <a:buFont typeface="Calibri"/>
                <a:buNone/>
              </a:pPr>
              <a:r>
                <a:t/>
              </a:r>
              <a:endParaRPr b="0" i="0" sz="2300" u="none" cap="none" strike="noStrike">
                <a:solidFill>
                  <a:srgbClr val="FFFFFF"/>
                </a:solidFill>
                <a:latin typeface="Arial"/>
                <a:ea typeface="Arial"/>
                <a:cs typeface="Arial"/>
                <a:sym typeface="Arial"/>
              </a:endParaRPr>
            </a:p>
          </p:txBody>
        </p:sp>
        <p:sp>
          <p:nvSpPr>
            <p:cNvPr id="737" name="Google Shape;737;p63"/>
            <p:cNvSpPr/>
            <p:nvPr/>
          </p:nvSpPr>
          <p:spPr>
            <a:xfrm>
              <a:off x="3877316" y="1824058"/>
              <a:ext cx="837000" cy="746855"/>
            </a:xfrm>
            <a:custGeom>
              <a:rect b="b" l="l" r="r" t="t"/>
              <a:pathLst>
                <a:path extrusionOk="0" h="1422697" w="1422697">
                  <a:moveTo>
                    <a:pt x="0" y="711349"/>
                  </a:moveTo>
                  <a:cubicBezTo>
                    <a:pt x="0" y="318482"/>
                    <a:pt x="318482" y="0"/>
                    <a:pt x="711349" y="0"/>
                  </a:cubicBezTo>
                  <a:cubicBezTo>
                    <a:pt x="1104216" y="0"/>
                    <a:pt x="1422698" y="318482"/>
                    <a:pt x="1422698" y="711349"/>
                  </a:cubicBezTo>
                  <a:cubicBezTo>
                    <a:pt x="1422698" y="1104216"/>
                    <a:pt x="1104216" y="1422698"/>
                    <a:pt x="711349" y="1422698"/>
                  </a:cubicBezTo>
                  <a:cubicBezTo>
                    <a:pt x="318482" y="1422698"/>
                    <a:pt x="0" y="1104216"/>
                    <a:pt x="0" y="711349"/>
                  </a:cubicBezTo>
                  <a:close/>
                </a:path>
              </a:pathLst>
            </a:custGeom>
            <a:solidFill>
              <a:schemeClr val="accent3"/>
            </a:solidFill>
            <a:ln cap="flat" cmpd="sng" w="12700">
              <a:solidFill>
                <a:srgbClr val="FFFFFF"/>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90000"/>
                </a:lnSpc>
                <a:spcBef>
                  <a:spcPts val="0"/>
                </a:spcBef>
                <a:spcAft>
                  <a:spcPts val="0"/>
                </a:spcAft>
                <a:buClr>
                  <a:srgbClr val="FFFFFF"/>
                </a:buClr>
                <a:buSzPts val="1100"/>
                <a:buFont typeface="Arial"/>
                <a:buNone/>
              </a:pPr>
              <a:r>
                <a:rPr b="0" i="0" lang="en-US" sz="1900" u="none" cap="none" strike="noStrike">
                  <a:solidFill>
                    <a:srgbClr val="FFFFFF"/>
                  </a:solidFill>
                  <a:latin typeface="Open Sans SemiBold"/>
                  <a:ea typeface="Open Sans SemiBold"/>
                  <a:cs typeface="Open Sans SemiBold"/>
                  <a:sym typeface="Open Sans SemiBold"/>
                </a:rPr>
                <a:t>CLIMATE </a:t>
              </a:r>
              <a:br>
                <a:rPr b="0" i="0" lang="en-US" sz="1900" u="none" cap="none" strike="noStrike">
                  <a:solidFill>
                    <a:srgbClr val="FFFFFF"/>
                  </a:solidFill>
                  <a:latin typeface="Open Sans SemiBold"/>
                  <a:ea typeface="Open Sans SemiBold"/>
                  <a:cs typeface="Open Sans SemiBold"/>
                  <a:sym typeface="Open Sans SemiBold"/>
                </a:rPr>
              </a:br>
              <a:r>
                <a:rPr b="0" i="0" lang="en-US" sz="1900" u="none" cap="none" strike="noStrike">
                  <a:solidFill>
                    <a:srgbClr val="FFFFFF"/>
                  </a:solidFill>
                  <a:latin typeface="Open Sans SemiBold"/>
                  <a:ea typeface="Open Sans SemiBold"/>
                  <a:cs typeface="Open Sans SemiBold"/>
                  <a:sym typeface="Open Sans SemiBold"/>
                </a:rPr>
                <a:t>HAZARDS</a:t>
              </a:r>
              <a:endParaRPr b="0" i="0" sz="3200" u="none" cap="none" strike="noStrike">
                <a:solidFill>
                  <a:srgbClr val="000000"/>
                </a:solidFill>
                <a:latin typeface="Open Sans SemiBold"/>
                <a:ea typeface="Open Sans SemiBold"/>
                <a:cs typeface="Open Sans SemiBold"/>
                <a:sym typeface="Open Sans SemiBold"/>
              </a:endParaRPr>
            </a:p>
          </p:txBody>
        </p:sp>
      </p:grpSp>
      <p:sp>
        <p:nvSpPr>
          <p:cNvPr id="738" name="Google Shape;738;p63"/>
          <p:cNvSpPr/>
          <p:nvPr/>
        </p:nvSpPr>
        <p:spPr>
          <a:xfrm flipH="1" rot="2093778">
            <a:off x="6364018" y="4647392"/>
            <a:ext cx="252929" cy="361544"/>
          </a:xfrm>
          <a:custGeom>
            <a:rect b="b" l="l" r="r" t="t"/>
            <a:pathLst>
              <a:path extrusionOk="0" h="483717" w="338397">
                <a:moveTo>
                  <a:pt x="0" y="96743"/>
                </a:moveTo>
                <a:lnTo>
                  <a:pt x="169199" y="96743"/>
                </a:lnTo>
                <a:lnTo>
                  <a:pt x="169199" y="0"/>
                </a:lnTo>
                <a:lnTo>
                  <a:pt x="338397" y="241859"/>
                </a:lnTo>
                <a:lnTo>
                  <a:pt x="169199" y="483717"/>
                </a:lnTo>
                <a:lnTo>
                  <a:pt x="169199" y="386974"/>
                </a:lnTo>
                <a:lnTo>
                  <a:pt x="0" y="386974"/>
                </a:lnTo>
                <a:lnTo>
                  <a:pt x="0" y="96743"/>
                </a:lnTo>
                <a:close/>
              </a:path>
            </a:pathLst>
          </a:custGeom>
          <a:solidFill>
            <a:srgbClr val="C9D0D1"/>
          </a:solidFill>
          <a:ln>
            <a:noFill/>
          </a:ln>
        </p:spPr>
        <p:txBody>
          <a:bodyPr anchorCtr="1" anchor="ctr" bIns="96725" lIns="101500" spcFirstLastPara="1" rIns="0" wrap="square" tIns="96725">
            <a:noAutofit/>
          </a:bodyPr>
          <a:lstStyle/>
          <a:p>
            <a:pPr indent="0" lvl="0" marL="0" marR="0" rtl="0" algn="ctr">
              <a:lnSpc>
                <a:spcPct val="90000"/>
              </a:lnSpc>
              <a:spcBef>
                <a:spcPts val="0"/>
              </a:spcBef>
              <a:spcAft>
                <a:spcPts val="0"/>
              </a:spcAft>
              <a:buClr>
                <a:srgbClr val="000000"/>
              </a:buClr>
              <a:buSzPts val="2300"/>
              <a:buFont typeface="Calibri"/>
              <a:buNone/>
            </a:pPr>
            <a:r>
              <a:t/>
            </a:r>
            <a:endParaRPr b="0" i="0" sz="2300" u="none" cap="none" strike="noStrike">
              <a:solidFill>
                <a:srgbClr val="FFFFFF"/>
              </a:solidFill>
              <a:latin typeface="Arial"/>
              <a:ea typeface="Arial"/>
              <a:cs typeface="Arial"/>
              <a:sym typeface="Arial"/>
            </a:endParaRPr>
          </a:p>
        </p:txBody>
      </p:sp>
      <p:sp>
        <p:nvSpPr>
          <p:cNvPr id="739" name="Google Shape;739;p63"/>
          <p:cNvSpPr/>
          <p:nvPr/>
        </p:nvSpPr>
        <p:spPr>
          <a:xfrm>
            <a:off x="6615955" y="4501209"/>
            <a:ext cx="1648943" cy="1531291"/>
          </a:xfrm>
          <a:custGeom>
            <a:rect b="b" l="l" r="r" t="t"/>
            <a:pathLst>
              <a:path extrusionOk="0" h="1422697" w="1422697">
                <a:moveTo>
                  <a:pt x="0" y="711349"/>
                </a:moveTo>
                <a:cubicBezTo>
                  <a:pt x="0" y="318482"/>
                  <a:pt x="318482" y="0"/>
                  <a:pt x="711349" y="0"/>
                </a:cubicBezTo>
                <a:cubicBezTo>
                  <a:pt x="1104216" y="0"/>
                  <a:pt x="1422698" y="318482"/>
                  <a:pt x="1422698" y="711349"/>
                </a:cubicBezTo>
                <a:cubicBezTo>
                  <a:pt x="1422698" y="1104216"/>
                  <a:pt x="1104216" y="1422698"/>
                  <a:pt x="711349" y="1422698"/>
                </a:cubicBezTo>
                <a:cubicBezTo>
                  <a:pt x="318482" y="1422698"/>
                  <a:pt x="0" y="1104216"/>
                  <a:pt x="0" y="711349"/>
                </a:cubicBezTo>
                <a:close/>
              </a:path>
            </a:pathLst>
          </a:custGeom>
          <a:solidFill>
            <a:schemeClr val="accent4"/>
          </a:solidFill>
          <a:ln cap="flat" cmpd="sng" w="12700">
            <a:solidFill>
              <a:srgbClr val="FFFFFF"/>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90000"/>
              </a:lnSpc>
              <a:spcBef>
                <a:spcPts val="0"/>
              </a:spcBef>
              <a:spcAft>
                <a:spcPts val="0"/>
              </a:spcAft>
              <a:buClr>
                <a:srgbClr val="FFFFFF"/>
              </a:buClr>
              <a:buSzPts val="1100"/>
              <a:buFont typeface="Arial"/>
              <a:buNone/>
            </a:pPr>
            <a:r>
              <a:rPr b="0" i="0" lang="en-US" sz="1900" u="none" cap="none" strike="noStrike">
                <a:solidFill>
                  <a:srgbClr val="FFFFFF"/>
                </a:solidFill>
                <a:latin typeface="Open Sans SemiBold"/>
                <a:ea typeface="Open Sans SemiBold"/>
                <a:cs typeface="Open Sans SemiBold"/>
                <a:sym typeface="Open Sans SemiBold"/>
              </a:rPr>
              <a:t>ASSET </a:t>
            </a:r>
            <a:br>
              <a:rPr b="0" i="0" lang="en-US" sz="1900" u="none" cap="none" strike="noStrike">
                <a:solidFill>
                  <a:srgbClr val="FFFFFF"/>
                </a:solidFill>
                <a:latin typeface="Open Sans SemiBold"/>
                <a:ea typeface="Open Sans SemiBold"/>
                <a:cs typeface="Open Sans SemiBold"/>
                <a:sym typeface="Open Sans SemiBold"/>
              </a:rPr>
            </a:br>
            <a:r>
              <a:rPr b="0" i="0" lang="en-US" sz="1900" u="none" cap="none" strike="noStrike">
                <a:solidFill>
                  <a:srgbClr val="FFFFFF"/>
                </a:solidFill>
                <a:latin typeface="Open Sans SemiBold"/>
                <a:ea typeface="Open Sans SemiBold"/>
                <a:cs typeface="Open Sans SemiBold"/>
                <a:sym typeface="Open Sans SemiBold"/>
              </a:rPr>
              <a:t>DATA </a:t>
            </a:r>
            <a:br>
              <a:rPr b="0" i="0" lang="en-US" sz="1900" u="none" cap="none" strike="noStrike">
                <a:solidFill>
                  <a:srgbClr val="FFFFFF"/>
                </a:solidFill>
                <a:latin typeface="Open Sans SemiBold"/>
                <a:ea typeface="Open Sans SemiBold"/>
                <a:cs typeface="Open Sans SemiBold"/>
                <a:sym typeface="Open Sans SemiBold"/>
              </a:rPr>
            </a:br>
            <a:r>
              <a:rPr b="0" i="0" lang="en-US" sz="1900" u="none" cap="none" strike="noStrike">
                <a:solidFill>
                  <a:srgbClr val="FFFFFF"/>
                </a:solidFill>
                <a:latin typeface="Open Sans SemiBold"/>
                <a:ea typeface="Open Sans SemiBold"/>
                <a:cs typeface="Open Sans SemiBold"/>
                <a:sym typeface="Open Sans SemiBold"/>
              </a:rPr>
              <a:t>(Exposure)</a:t>
            </a:r>
            <a:endParaRPr b="0" i="0" sz="1900" u="none" cap="none" strike="noStrike">
              <a:solidFill>
                <a:srgbClr val="000000"/>
              </a:solidFill>
              <a:latin typeface="Open Sans SemiBold"/>
              <a:ea typeface="Open Sans SemiBold"/>
              <a:cs typeface="Open Sans SemiBold"/>
              <a:sym typeface="Open Sans SemiBold"/>
            </a:endParaRPr>
          </a:p>
        </p:txBody>
      </p:sp>
      <p:sp>
        <p:nvSpPr>
          <p:cNvPr id="740" name="Google Shape;740;p63"/>
          <p:cNvSpPr/>
          <p:nvPr/>
        </p:nvSpPr>
        <p:spPr>
          <a:xfrm rot="9113776">
            <a:off x="4764444" y="4647393"/>
            <a:ext cx="252929" cy="361544"/>
          </a:xfrm>
          <a:custGeom>
            <a:rect b="b" l="l" r="r" t="t"/>
            <a:pathLst>
              <a:path extrusionOk="0" h="483717" w="338397">
                <a:moveTo>
                  <a:pt x="338397" y="386974"/>
                </a:moveTo>
                <a:lnTo>
                  <a:pt x="169198" y="386974"/>
                </a:lnTo>
                <a:lnTo>
                  <a:pt x="169198" y="483717"/>
                </a:lnTo>
                <a:lnTo>
                  <a:pt x="0" y="241858"/>
                </a:lnTo>
                <a:lnTo>
                  <a:pt x="169198" y="0"/>
                </a:lnTo>
                <a:lnTo>
                  <a:pt x="169198" y="96743"/>
                </a:lnTo>
                <a:lnTo>
                  <a:pt x="338397" y="96743"/>
                </a:lnTo>
                <a:lnTo>
                  <a:pt x="338397" y="386974"/>
                </a:lnTo>
                <a:close/>
              </a:path>
            </a:pathLst>
          </a:custGeom>
          <a:solidFill>
            <a:srgbClr val="C9D0D1"/>
          </a:solidFill>
          <a:ln>
            <a:noFill/>
          </a:ln>
        </p:spPr>
        <p:txBody>
          <a:bodyPr anchorCtr="1" anchor="ctr" bIns="96725" lIns="101500" spcFirstLastPara="1" rIns="0" wrap="square" tIns="96725">
            <a:noAutofit/>
          </a:bodyPr>
          <a:lstStyle/>
          <a:p>
            <a:pPr indent="0" lvl="0" marL="0" marR="0" rtl="0" algn="ctr">
              <a:lnSpc>
                <a:spcPct val="90000"/>
              </a:lnSpc>
              <a:spcBef>
                <a:spcPts val="0"/>
              </a:spcBef>
              <a:spcAft>
                <a:spcPts val="0"/>
              </a:spcAft>
              <a:buClr>
                <a:srgbClr val="000000"/>
              </a:buClr>
              <a:buSzPts val="2300"/>
              <a:buFont typeface="Calibri"/>
              <a:buNone/>
            </a:pPr>
            <a:r>
              <a:t/>
            </a:r>
            <a:endParaRPr b="0" i="0" sz="2300" u="none" cap="none" strike="noStrike">
              <a:solidFill>
                <a:srgbClr val="FFFFFF"/>
              </a:solidFill>
              <a:latin typeface="Arial"/>
              <a:ea typeface="Arial"/>
              <a:cs typeface="Arial"/>
              <a:sym typeface="Arial"/>
            </a:endParaRPr>
          </a:p>
        </p:txBody>
      </p:sp>
      <p:sp>
        <p:nvSpPr>
          <p:cNvPr id="741" name="Google Shape;741;p63"/>
          <p:cNvSpPr/>
          <p:nvPr/>
        </p:nvSpPr>
        <p:spPr>
          <a:xfrm>
            <a:off x="3179875" y="4406900"/>
            <a:ext cx="1648943" cy="1630501"/>
          </a:xfrm>
          <a:custGeom>
            <a:rect b="b" l="l" r="r" t="t"/>
            <a:pathLst>
              <a:path extrusionOk="0" h="1422697" w="1422697">
                <a:moveTo>
                  <a:pt x="0" y="711349"/>
                </a:moveTo>
                <a:cubicBezTo>
                  <a:pt x="0" y="318482"/>
                  <a:pt x="318482" y="0"/>
                  <a:pt x="711349" y="0"/>
                </a:cubicBezTo>
                <a:cubicBezTo>
                  <a:pt x="1104216" y="0"/>
                  <a:pt x="1422698" y="318482"/>
                  <a:pt x="1422698" y="711349"/>
                </a:cubicBezTo>
                <a:cubicBezTo>
                  <a:pt x="1422698" y="1104216"/>
                  <a:pt x="1104216" y="1422698"/>
                  <a:pt x="711349" y="1422698"/>
                </a:cubicBezTo>
                <a:cubicBezTo>
                  <a:pt x="318482" y="1422698"/>
                  <a:pt x="0" y="1104216"/>
                  <a:pt x="0" y="711349"/>
                </a:cubicBezTo>
                <a:close/>
              </a:path>
            </a:pathLst>
          </a:custGeom>
          <a:solidFill>
            <a:schemeClr val="accent6"/>
          </a:solidFill>
          <a:ln cap="flat" cmpd="sng" w="12700">
            <a:solidFill>
              <a:srgbClr val="FFFFFF"/>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90000"/>
              </a:lnSpc>
              <a:spcBef>
                <a:spcPts val="0"/>
              </a:spcBef>
              <a:spcAft>
                <a:spcPts val="0"/>
              </a:spcAft>
              <a:buClr>
                <a:srgbClr val="FFFFFF"/>
              </a:buClr>
              <a:buSzPts val="1100"/>
              <a:buFont typeface="Arial"/>
              <a:buNone/>
            </a:pPr>
            <a:r>
              <a:rPr b="0" i="0" lang="en-US" sz="1500" u="none" cap="none" strike="noStrike">
                <a:solidFill>
                  <a:srgbClr val="3F3F3F"/>
                </a:solidFill>
                <a:latin typeface="Open Sans SemiBold"/>
                <a:ea typeface="Open Sans SemiBold"/>
                <a:cs typeface="Open Sans SemiBold"/>
                <a:sym typeface="Open Sans SemiBold"/>
              </a:rPr>
              <a:t>VULNERABILITIES (Sensitivities)</a:t>
            </a:r>
            <a:endParaRPr b="0" i="0" sz="1500" u="none" cap="none" strike="noStrike">
              <a:solidFill>
                <a:srgbClr val="3F3F3F"/>
              </a:solidFill>
              <a:latin typeface="Open Sans SemiBold"/>
              <a:ea typeface="Open Sans SemiBold"/>
              <a:cs typeface="Open Sans SemiBold"/>
              <a:sym typeface="Open Sans SemiBold"/>
            </a:endParaRPr>
          </a:p>
        </p:txBody>
      </p:sp>
      <p:sp>
        <p:nvSpPr>
          <p:cNvPr id="742" name="Google Shape;742;p63"/>
          <p:cNvSpPr txBox="1"/>
          <p:nvPr/>
        </p:nvSpPr>
        <p:spPr>
          <a:xfrm>
            <a:off x="311667" y="4899104"/>
            <a:ext cx="2868208" cy="714148"/>
          </a:xfrm>
          <a:prstGeom prst="rect">
            <a:avLst/>
          </a:prstGeom>
          <a:noFill/>
          <a:ln>
            <a:noFill/>
          </a:ln>
        </p:spPr>
        <p:txBody>
          <a:bodyPr anchorCtr="0" anchor="t" bIns="45700" lIns="91425" spcFirstLastPara="1" rIns="91425" wrap="square" tIns="45700">
            <a:noAutofit/>
          </a:bodyPr>
          <a:lstStyle/>
          <a:p>
            <a:pPr indent="-349250" lvl="0" marL="342900" marR="0" rtl="0" algn="l">
              <a:lnSpc>
                <a:spcPct val="100000"/>
              </a:lnSpc>
              <a:spcBef>
                <a:spcPts val="0"/>
              </a:spcBef>
              <a:spcAft>
                <a:spcPts val="0"/>
              </a:spcAft>
              <a:buClr>
                <a:srgbClr val="3F3F3F"/>
              </a:buClr>
              <a:buSzPts val="1900"/>
              <a:buFont typeface="Calibri"/>
              <a:buAutoNum type="arabicPeriod" startAt="3"/>
            </a:pPr>
            <a:r>
              <a:rPr b="1" i="0" lang="en-US" sz="1900" u="none" cap="none" strike="noStrike">
                <a:solidFill>
                  <a:srgbClr val="3F3F3F"/>
                </a:solidFill>
                <a:latin typeface="Open Sans SemiBold"/>
                <a:ea typeface="Open Sans SemiBold"/>
                <a:cs typeface="Open Sans SemiBold"/>
                <a:sym typeface="Open Sans SemiBold"/>
              </a:rPr>
              <a:t>Applying vulnerability factors</a:t>
            </a:r>
            <a:r>
              <a:rPr b="0" i="0" lang="en-US" sz="1900" u="none" cap="none" strike="noStrike">
                <a:solidFill>
                  <a:srgbClr val="3F3F3F"/>
                </a:solidFill>
                <a:latin typeface="Open Sans SemiBold"/>
                <a:ea typeface="Open Sans SemiBold"/>
                <a:cs typeface="Open Sans SemiBold"/>
                <a:sym typeface="Open Sans SemiBold"/>
              </a:rPr>
              <a:t> </a:t>
            </a:r>
            <a:br>
              <a:rPr b="0" i="0" lang="en-US" sz="1900" u="none" cap="none" strike="noStrike">
                <a:solidFill>
                  <a:srgbClr val="FFC557"/>
                </a:solidFill>
                <a:latin typeface="Open Sans SemiBold"/>
                <a:ea typeface="Open Sans SemiBold"/>
                <a:cs typeface="Open Sans SemiBold"/>
                <a:sym typeface="Open Sans SemiBold"/>
              </a:rPr>
            </a:br>
            <a:endParaRPr b="0" i="0" sz="1900" u="none" cap="none" strike="noStrike">
              <a:solidFill>
                <a:srgbClr val="000000"/>
              </a:solidFill>
              <a:latin typeface="Open Sans SemiBold"/>
              <a:ea typeface="Open Sans SemiBold"/>
              <a:cs typeface="Open Sans SemiBold"/>
              <a:sym typeface="Open Sans SemiBold"/>
            </a:endParaRPr>
          </a:p>
        </p:txBody>
      </p:sp>
      <p:sp>
        <p:nvSpPr>
          <p:cNvPr id="743" name="Google Shape;743;p63"/>
          <p:cNvSpPr/>
          <p:nvPr/>
        </p:nvSpPr>
        <p:spPr>
          <a:xfrm>
            <a:off x="6615955" y="2233121"/>
            <a:ext cx="3584425" cy="660327"/>
          </a:xfrm>
          <a:prstGeom prst="rect">
            <a:avLst/>
          </a:prstGeom>
          <a:noFill/>
          <a:ln>
            <a:noFill/>
          </a:ln>
        </p:spPr>
        <p:txBody>
          <a:bodyPr anchorCtr="0" anchor="t" bIns="45700" lIns="91425" spcFirstLastPara="1" rIns="91425" wrap="square" tIns="45700">
            <a:noAutofit/>
          </a:bodyPr>
          <a:lstStyle/>
          <a:p>
            <a:pPr indent="-349250" lvl="0" marL="342900" marR="0" rtl="0" algn="l">
              <a:lnSpc>
                <a:spcPct val="100000"/>
              </a:lnSpc>
              <a:spcBef>
                <a:spcPts val="0"/>
              </a:spcBef>
              <a:spcAft>
                <a:spcPts val="0"/>
              </a:spcAft>
              <a:buClr>
                <a:srgbClr val="057FC7"/>
              </a:buClr>
              <a:buSzPts val="1900"/>
              <a:buFont typeface="Calibri"/>
              <a:buAutoNum type="arabicPeriod"/>
            </a:pPr>
            <a:r>
              <a:rPr b="1" i="0" lang="en-US" sz="1900" u="none" cap="none" strike="noStrike">
                <a:solidFill>
                  <a:srgbClr val="057FC7"/>
                </a:solidFill>
                <a:latin typeface="Open Sans SemiBold"/>
                <a:ea typeface="Open Sans SemiBold"/>
                <a:cs typeface="Open Sans SemiBold"/>
                <a:sym typeface="Open Sans SemiBold"/>
              </a:rPr>
              <a:t>Selecting hazards, models and time horizons</a:t>
            </a:r>
            <a:r>
              <a:rPr b="0" i="0" lang="en-US" sz="1900" u="none" cap="none" strike="noStrike">
                <a:solidFill>
                  <a:srgbClr val="057FC7"/>
                </a:solidFill>
                <a:latin typeface="Open Sans SemiBold"/>
                <a:ea typeface="Open Sans SemiBold"/>
                <a:cs typeface="Open Sans SemiBold"/>
                <a:sym typeface="Open Sans SemiBold"/>
              </a:rPr>
              <a:t> </a:t>
            </a:r>
            <a:br>
              <a:rPr b="0" i="0" lang="en-US" sz="1900" u="none" cap="none" strike="noStrike">
                <a:solidFill>
                  <a:srgbClr val="057FC7"/>
                </a:solidFill>
                <a:latin typeface="Open Sans SemiBold"/>
                <a:ea typeface="Open Sans SemiBold"/>
                <a:cs typeface="Open Sans SemiBold"/>
                <a:sym typeface="Open Sans SemiBold"/>
              </a:rPr>
            </a:br>
            <a:endParaRPr b="0" baseline="30000" i="0" sz="1900" u="none" cap="none" strike="noStrike">
              <a:solidFill>
                <a:srgbClr val="000000"/>
              </a:solidFill>
              <a:latin typeface="Open Sans SemiBold"/>
              <a:ea typeface="Open Sans SemiBold"/>
              <a:cs typeface="Open Sans SemiBold"/>
              <a:sym typeface="Open Sans SemiBold"/>
            </a:endParaRPr>
          </a:p>
        </p:txBody>
      </p:sp>
      <p:sp>
        <p:nvSpPr>
          <p:cNvPr id="744" name="Google Shape;744;p63"/>
          <p:cNvSpPr/>
          <p:nvPr/>
        </p:nvSpPr>
        <p:spPr>
          <a:xfrm>
            <a:off x="8170832" y="4738396"/>
            <a:ext cx="3774835" cy="932400"/>
          </a:xfrm>
          <a:prstGeom prst="rect">
            <a:avLst/>
          </a:prstGeom>
          <a:noFill/>
          <a:ln>
            <a:noFill/>
          </a:ln>
        </p:spPr>
        <p:txBody>
          <a:bodyPr anchorCtr="0" anchor="t" bIns="45700" lIns="91425" spcFirstLastPara="1" rIns="91425" wrap="square" tIns="45700">
            <a:noAutofit/>
          </a:bodyPr>
          <a:lstStyle/>
          <a:p>
            <a:pPr indent="-349250" lvl="0" marL="342900" marR="0" rtl="0" algn="l">
              <a:lnSpc>
                <a:spcPct val="100000"/>
              </a:lnSpc>
              <a:spcBef>
                <a:spcPts val="0"/>
              </a:spcBef>
              <a:spcAft>
                <a:spcPts val="0"/>
              </a:spcAft>
              <a:buClr>
                <a:srgbClr val="807F83"/>
              </a:buClr>
              <a:buSzPts val="1900"/>
              <a:buFont typeface="Calibri"/>
              <a:buAutoNum type="arabicPeriod" startAt="2"/>
            </a:pPr>
            <a:r>
              <a:rPr b="1" i="0" lang="en-US" sz="1900" u="none" cap="none" strike="noStrike">
                <a:solidFill>
                  <a:srgbClr val="807F83"/>
                </a:solidFill>
                <a:latin typeface="Open Sans SemiBold"/>
                <a:ea typeface="Open Sans SemiBold"/>
                <a:cs typeface="Open Sans SemiBold"/>
                <a:sym typeface="Open Sans SemiBold"/>
              </a:rPr>
              <a:t>Identifying asset exposure by mapping onto hazard spatial model</a:t>
            </a:r>
            <a:r>
              <a:rPr b="0" i="0" lang="en-US" sz="1900" u="none" cap="none" strike="noStrike">
                <a:solidFill>
                  <a:srgbClr val="000000"/>
                </a:solidFill>
                <a:latin typeface="Open Sans SemiBold"/>
                <a:ea typeface="Open Sans SemiBold"/>
                <a:cs typeface="Open Sans SemiBold"/>
                <a:sym typeface="Open Sans SemiBold"/>
              </a:rPr>
              <a:t> </a:t>
            </a:r>
            <a:endParaRPr b="0" i="0" sz="1900" u="none" cap="none" strike="noStrike">
              <a:solidFill>
                <a:srgbClr val="000000"/>
              </a:solidFill>
              <a:latin typeface="Open Sans SemiBold"/>
              <a:ea typeface="Open Sans SemiBold"/>
              <a:cs typeface="Open Sans SemiBold"/>
              <a:sym typeface="Open Sans SemiBo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64"/>
          <p:cNvGrpSpPr/>
          <p:nvPr/>
        </p:nvGrpSpPr>
        <p:grpSpPr>
          <a:xfrm>
            <a:off x="5462611" y="1104900"/>
            <a:ext cx="3750212" cy="3590113"/>
            <a:chOff x="6002977" y="1330036"/>
            <a:chExt cx="3671454" cy="3422585"/>
          </a:xfrm>
        </p:grpSpPr>
        <p:sp>
          <p:nvSpPr>
            <p:cNvPr id="751" name="Google Shape;751;p64"/>
            <p:cNvSpPr/>
            <p:nvPr/>
          </p:nvSpPr>
          <p:spPr>
            <a:xfrm>
              <a:off x="6002977" y="1330036"/>
              <a:ext cx="3366654" cy="3117785"/>
            </a:xfrm>
            <a:prstGeom prst="rect">
              <a:avLst/>
            </a:prstGeom>
            <a:solidFill>
              <a:srgbClr val="C7E9F8"/>
            </a:solidFill>
            <a:ln cap="flat" cmpd="sng" w="28575">
              <a:solidFill>
                <a:schemeClr val="accent2">
                  <a:alpha val="5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Open Sans SemiBold"/>
                <a:ea typeface="Open Sans SemiBold"/>
                <a:cs typeface="Open Sans SemiBold"/>
                <a:sym typeface="Open Sans SemiBold"/>
              </a:endParaRPr>
            </a:p>
          </p:txBody>
        </p:sp>
        <p:sp>
          <p:nvSpPr>
            <p:cNvPr id="752" name="Google Shape;752;p64"/>
            <p:cNvSpPr/>
            <p:nvPr/>
          </p:nvSpPr>
          <p:spPr>
            <a:xfrm>
              <a:off x="6155377" y="1482436"/>
              <a:ext cx="3366654" cy="3117785"/>
            </a:xfrm>
            <a:prstGeom prst="rect">
              <a:avLst/>
            </a:prstGeom>
            <a:solidFill>
              <a:srgbClr val="C7E9F8"/>
            </a:solidFill>
            <a:ln cap="flat" cmpd="sng" w="28575">
              <a:solidFill>
                <a:schemeClr val="accent2">
                  <a:alpha val="5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Open Sans SemiBold"/>
                <a:ea typeface="Open Sans SemiBold"/>
                <a:cs typeface="Open Sans SemiBold"/>
                <a:sym typeface="Open Sans SemiBold"/>
              </a:endParaRPr>
            </a:p>
          </p:txBody>
        </p:sp>
        <p:sp>
          <p:nvSpPr>
            <p:cNvPr id="753" name="Google Shape;753;p64"/>
            <p:cNvSpPr/>
            <p:nvPr/>
          </p:nvSpPr>
          <p:spPr>
            <a:xfrm>
              <a:off x="6307777" y="1634836"/>
              <a:ext cx="3366654" cy="3117785"/>
            </a:xfrm>
            <a:prstGeom prst="rect">
              <a:avLst/>
            </a:prstGeom>
            <a:solidFill>
              <a:srgbClr val="C7E9F8"/>
            </a:solidFill>
            <a:ln cap="flat" cmpd="sng" w="28575">
              <a:solidFill>
                <a:schemeClr val="accent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Open Sans SemiBold"/>
                <a:ea typeface="Open Sans SemiBold"/>
                <a:cs typeface="Open Sans SemiBold"/>
                <a:sym typeface="Open Sans SemiBold"/>
              </a:endParaRPr>
            </a:p>
          </p:txBody>
        </p:sp>
      </p:grpSp>
      <p:sp>
        <p:nvSpPr>
          <p:cNvPr id="754" name="Google Shape;754;p64"/>
          <p:cNvSpPr/>
          <p:nvPr/>
        </p:nvSpPr>
        <p:spPr>
          <a:xfrm>
            <a:off x="425481" y="1815833"/>
            <a:ext cx="1732961" cy="634571"/>
          </a:xfrm>
          <a:prstGeom prst="flowChartAlternateProcess">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HAZARDS</a:t>
            </a:r>
            <a:endParaRPr b="0" i="0" sz="1600" u="none" cap="none" strike="noStrike">
              <a:solidFill>
                <a:srgbClr val="FFFFFF"/>
              </a:solidFill>
              <a:latin typeface="Open Sans SemiBold"/>
              <a:ea typeface="Open Sans SemiBold"/>
              <a:cs typeface="Open Sans SemiBold"/>
              <a:sym typeface="Open Sans SemiBold"/>
            </a:endParaRPr>
          </a:p>
        </p:txBody>
      </p:sp>
      <p:sp>
        <p:nvSpPr>
          <p:cNvPr id="755" name="Google Shape;755;p64"/>
          <p:cNvSpPr/>
          <p:nvPr/>
        </p:nvSpPr>
        <p:spPr>
          <a:xfrm>
            <a:off x="428691" y="3663476"/>
            <a:ext cx="1732961" cy="634571"/>
          </a:xfrm>
          <a:prstGeom prst="flowChartAlternateProcess">
            <a:avLst/>
          </a:prstGeom>
          <a:solidFill>
            <a:srgbClr val="5A696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ASSETS</a:t>
            </a:r>
            <a:endParaRPr b="0" i="0" sz="1600" u="none" cap="none" strike="noStrike">
              <a:solidFill>
                <a:srgbClr val="FFFFFF"/>
              </a:solidFill>
              <a:latin typeface="Open Sans SemiBold"/>
              <a:ea typeface="Open Sans SemiBold"/>
              <a:cs typeface="Open Sans SemiBold"/>
              <a:sym typeface="Open Sans SemiBold"/>
            </a:endParaRPr>
          </a:p>
        </p:txBody>
      </p:sp>
      <p:sp>
        <p:nvSpPr>
          <p:cNvPr id="756" name="Google Shape;756;p64"/>
          <p:cNvSpPr/>
          <p:nvPr/>
        </p:nvSpPr>
        <p:spPr>
          <a:xfrm>
            <a:off x="425481" y="5478792"/>
            <a:ext cx="1732961" cy="634571"/>
          </a:xfrm>
          <a:prstGeom prst="flowChartAlternate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COMPANY</a:t>
            </a:r>
            <a:endParaRPr b="0" i="0" sz="1600" u="none" cap="none" strike="noStrike">
              <a:solidFill>
                <a:srgbClr val="FFFFFF"/>
              </a:solidFill>
              <a:latin typeface="Open Sans SemiBold"/>
              <a:ea typeface="Open Sans SemiBold"/>
              <a:cs typeface="Open Sans SemiBold"/>
              <a:sym typeface="Open Sans SemiBold"/>
            </a:endParaRPr>
          </a:p>
        </p:txBody>
      </p:sp>
      <p:cxnSp>
        <p:nvCxnSpPr>
          <p:cNvPr id="757" name="Google Shape;757;p64"/>
          <p:cNvCxnSpPr>
            <a:stCxn id="754" idx="3"/>
            <a:endCxn id="758" idx="2"/>
          </p:cNvCxnSpPr>
          <p:nvPr/>
        </p:nvCxnSpPr>
        <p:spPr>
          <a:xfrm>
            <a:off x="2158443" y="2133119"/>
            <a:ext cx="551100" cy="0"/>
          </a:xfrm>
          <a:prstGeom prst="straightConnector1">
            <a:avLst/>
          </a:prstGeom>
          <a:noFill/>
          <a:ln cap="flat" cmpd="sng" w="9525">
            <a:solidFill>
              <a:srgbClr val="7F7F7F"/>
            </a:solidFill>
            <a:prstDash val="solid"/>
            <a:miter lim="800000"/>
            <a:headEnd len="sm" w="sm" type="none"/>
            <a:tailEnd len="med" w="med" type="triangle"/>
          </a:ln>
        </p:spPr>
      </p:cxnSp>
      <p:cxnSp>
        <p:nvCxnSpPr>
          <p:cNvPr id="759" name="Google Shape;759;p64"/>
          <p:cNvCxnSpPr>
            <a:stCxn id="755" idx="3"/>
            <a:endCxn id="760" idx="2"/>
          </p:cNvCxnSpPr>
          <p:nvPr/>
        </p:nvCxnSpPr>
        <p:spPr>
          <a:xfrm>
            <a:off x="2161652" y="3980761"/>
            <a:ext cx="583200" cy="0"/>
          </a:xfrm>
          <a:prstGeom prst="straightConnector1">
            <a:avLst/>
          </a:prstGeom>
          <a:noFill/>
          <a:ln cap="flat" cmpd="sng" w="9525">
            <a:solidFill>
              <a:srgbClr val="7F7F7F"/>
            </a:solidFill>
            <a:prstDash val="solid"/>
            <a:miter lim="800000"/>
            <a:headEnd len="sm" w="sm" type="none"/>
            <a:tailEnd len="med" w="med" type="triangle"/>
          </a:ln>
        </p:spPr>
      </p:cxnSp>
      <p:cxnSp>
        <p:nvCxnSpPr>
          <p:cNvPr id="761" name="Google Shape;761;p64"/>
          <p:cNvCxnSpPr>
            <a:stCxn id="756" idx="3"/>
            <a:endCxn id="762" idx="2"/>
          </p:cNvCxnSpPr>
          <p:nvPr/>
        </p:nvCxnSpPr>
        <p:spPr>
          <a:xfrm>
            <a:off x="2158443" y="5796078"/>
            <a:ext cx="586200" cy="0"/>
          </a:xfrm>
          <a:prstGeom prst="straightConnector1">
            <a:avLst/>
          </a:prstGeom>
          <a:noFill/>
          <a:ln cap="flat" cmpd="sng" w="9525">
            <a:solidFill>
              <a:srgbClr val="7F7F7F"/>
            </a:solidFill>
            <a:prstDash val="solid"/>
            <a:miter lim="800000"/>
            <a:headEnd len="sm" w="sm" type="none"/>
            <a:tailEnd len="med" w="med" type="triangle"/>
          </a:ln>
        </p:spPr>
      </p:cxnSp>
      <p:sp>
        <p:nvSpPr>
          <p:cNvPr id="758" name="Google Shape;758;p64"/>
          <p:cNvSpPr/>
          <p:nvPr/>
        </p:nvSpPr>
        <p:spPr>
          <a:xfrm>
            <a:off x="2709621" y="1252684"/>
            <a:ext cx="2325428" cy="1760868"/>
          </a:xfrm>
          <a:prstGeom prst="flowChartMagneticDisk">
            <a:avLst/>
          </a:prstGeom>
          <a:solidFill>
            <a:schemeClr val="accent3"/>
          </a:solidFill>
          <a:ln cap="flat" cmpd="sng" w="12700">
            <a:solidFill>
              <a:schemeClr val="lt1"/>
            </a:solidFill>
            <a:prstDash val="solid"/>
            <a:miter lim="800000"/>
            <a:headEnd len="sm" w="sm" type="none"/>
            <a:tailEnd len="sm" w="sm" type="none"/>
          </a:ln>
        </p:spPr>
        <p:txBody>
          <a:bodyPr anchorCtr="0" anchor="t" bIns="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HAZARD DATA SETS</a:t>
            </a:r>
            <a:endParaRPr b="0" i="0" sz="2400" u="none" cap="none" strike="noStrike">
              <a:solidFill>
                <a:srgbClr val="000000"/>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Open Sans SemiBold"/>
                <a:ea typeface="Open Sans SemiBold"/>
                <a:cs typeface="Open Sans SemiBold"/>
                <a:sym typeface="Open Sans SemiBold"/>
              </a:rPr>
              <a:t>(wind speed, temperature, precipitation... on a latitude/longitude grid </a:t>
            </a:r>
            <a:br>
              <a:rPr b="0" i="0" lang="en-US" sz="1200" u="none" cap="none" strike="noStrike">
                <a:solidFill>
                  <a:srgbClr val="FFFFFF"/>
                </a:solidFill>
                <a:latin typeface="Open Sans SemiBold"/>
                <a:ea typeface="Open Sans SemiBold"/>
                <a:cs typeface="Open Sans SemiBold"/>
                <a:sym typeface="Open Sans SemiBold"/>
              </a:rPr>
            </a:br>
            <a:r>
              <a:rPr b="0" i="0" lang="en-US" sz="1200" u="none" cap="none" strike="noStrike">
                <a:solidFill>
                  <a:srgbClr val="FFFFFF"/>
                </a:solidFill>
                <a:latin typeface="Open Sans SemiBold"/>
                <a:ea typeface="Open Sans SemiBold"/>
                <a:cs typeface="Open Sans SemiBold"/>
                <a:sym typeface="Open Sans SemiBold"/>
              </a:rPr>
              <a:t>for each scenario)</a:t>
            </a:r>
            <a:endParaRPr b="0" i="0" sz="1200" u="none" cap="none" strike="noStrike">
              <a:solidFill>
                <a:srgbClr val="FFFFFF"/>
              </a:solidFill>
              <a:latin typeface="Open Sans SemiBold"/>
              <a:ea typeface="Open Sans SemiBold"/>
              <a:cs typeface="Open Sans SemiBold"/>
              <a:sym typeface="Open Sans SemiBold"/>
            </a:endParaRPr>
          </a:p>
        </p:txBody>
      </p:sp>
      <p:sp>
        <p:nvSpPr>
          <p:cNvPr id="760" name="Google Shape;760;p64"/>
          <p:cNvSpPr/>
          <p:nvPr/>
        </p:nvSpPr>
        <p:spPr>
          <a:xfrm>
            <a:off x="2744709" y="3158600"/>
            <a:ext cx="2290339" cy="1644321"/>
          </a:xfrm>
          <a:prstGeom prst="flowChartMagneticDisk">
            <a:avLst/>
          </a:prstGeom>
          <a:solidFill>
            <a:srgbClr val="5A696B"/>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ASSET DATA SET</a:t>
            </a:r>
            <a:endParaRPr b="0" i="0" sz="16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(location, type, and characteristics)</a:t>
            </a:r>
            <a:endParaRPr b="0" i="0" sz="1400" u="none" cap="none" strike="noStrike">
              <a:solidFill>
                <a:srgbClr val="FFFFFF"/>
              </a:solidFill>
              <a:latin typeface="Open Sans SemiBold"/>
              <a:ea typeface="Open Sans SemiBold"/>
              <a:cs typeface="Open Sans SemiBold"/>
              <a:sym typeface="Open Sans SemiBold"/>
            </a:endParaRPr>
          </a:p>
        </p:txBody>
      </p:sp>
      <p:sp>
        <p:nvSpPr>
          <p:cNvPr id="763" name="Google Shape;763;p64"/>
          <p:cNvSpPr/>
          <p:nvPr/>
        </p:nvSpPr>
        <p:spPr>
          <a:xfrm flipH="1">
            <a:off x="5981777" y="1648072"/>
            <a:ext cx="2752993" cy="970091"/>
          </a:xfrm>
          <a:prstGeom prst="flowChartMultidocument">
            <a:avLst/>
          </a:prstGeom>
          <a:solidFill>
            <a:schemeClr val="accent3"/>
          </a:solidFill>
          <a:ln cap="flat" cmpd="sng" w="12700">
            <a:solidFill>
              <a:schemeClr val="lt1"/>
            </a:solidFill>
            <a:prstDash val="dash"/>
            <a:miter lim="800000"/>
            <a:headEnd len="sm" w="sm" type="none"/>
            <a:tailEnd len="sm" w="sm" type="none"/>
          </a:ln>
        </p:spPr>
        <p:txBody>
          <a:bodyPr anchorCtr="0" anchor="t" bIns="0" lIns="60925" spcFirstLastPara="1" rIns="6092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SemiBold"/>
                <a:ea typeface="Open Sans SemiBold"/>
                <a:cs typeface="Open Sans SemiBold"/>
                <a:sym typeface="Open Sans SemiBold"/>
              </a:rPr>
              <a:t>Frequency and Severity (distribution—uncertain)</a:t>
            </a:r>
            <a:endParaRPr b="0" i="0" sz="1500" u="none" cap="none" strike="noStrike">
              <a:solidFill>
                <a:srgbClr val="FFFFFF"/>
              </a:solidFill>
              <a:latin typeface="Open Sans SemiBold"/>
              <a:ea typeface="Open Sans SemiBold"/>
              <a:cs typeface="Open Sans SemiBold"/>
              <a:sym typeface="Open Sans SemiBold"/>
            </a:endParaRPr>
          </a:p>
        </p:txBody>
      </p:sp>
      <p:sp>
        <p:nvSpPr>
          <p:cNvPr id="764" name="Google Shape;764;p64"/>
          <p:cNvSpPr/>
          <p:nvPr/>
        </p:nvSpPr>
        <p:spPr>
          <a:xfrm flipH="1">
            <a:off x="6007098" y="3327400"/>
            <a:ext cx="2894375" cy="1138404"/>
          </a:xfrm>
          <a:prstGeom prst="flowChartMultidocument">
            <a:avLst/>
          </a:prstGeom>
          <a:solidFill>
            <a:srgbClr val="5A696B"/>
          </a:solidFill>
          <a:ln cap="flat" cmpd="sng" w="12700">
            <a:solidFill>
              <a:schemeClr val="lt1"/>
            </a:solidFill>
            <a:prstDash val="dash"/>
            <a:miter lim="800000"/>
            <a:headEnd len="sm" w="sm" type="none"/>
            <a:tailEnd len="sm" w="sm" type="none"/>
          </a:ln>
        </p:spPr>
        <p:txBody>
          <a:bodyPr anchorCtr="0" anchor="t" bIns="45700" lIns="91425" spcFirstLastPara="1" rIns="9142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SemiBold"/>
                <a:ea typeface="Open Sans SemiBold"/>
                <a:cs typeface="Open Sans SemiBold"/>
                <a:sym typeface="Open Sans SemiBold"/>
              </a:rPr>
              <a:t>Vulnerability to events</a:t>
            </a:r>
            <a:endParaRPr b="0" i="0" sz="15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SemiBold"/>
                <a:ea typeface="Open Sans SemiBold"/>
                <a:cs typeface="Open Sans SemiBold"/>
                <a:sym typeface="Open Sans SemiBold"/>
              </a:rPr>
              <a:t>(distribution—uncertain)</a:t>
            </a:r>
            <a:endParaRPr b="0" i="0" sz="2100" u="none" cap="none" strike="noStrike">
              <a:solidFill>
                <a:srgbClr val="FFFFFF"/>
              </a:solidFill>
              <a:latin typeface="Open Sans SemiBold"/>
              <a:ea typeface="Open Sans SemiBold"/>
              <a:cs typeface="Open Sans SemiBold"/>
              <a:sym typeface="Open Sans SemiBold"/>
            </a:endParaRPr>
          </a:p>
        </p:txBody>
      </p:sp>
      <p:sp>
        <p:nvSpPr>
          <p:cNvPr id="762" name="Google Shape;762;p64"/>
          <p:cNvSpPr/>
          <p:nvPr/>
        </p:nvSpPr>
        <p:spPr>
          <a:xfrm>
            <a:off x="2744709" y="4973916"/>
            <a:ext cx="2290339" cy="1644321"/>
          </a:xfrm>
          <a:prstGeom prst="flowChartMagneticDisk">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FINANCIAL DATA SET</a:t>
            </a:r>
            <a:endParaRPr b="0" i="0" sz="16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FFFFFF"/>
                </a:solidFill>
                <a:latin typeface="Open Sans SemiBold"/>
                <a:ea typeface="Open Sans SemiBold"/>
                <a:cs typeface="Open Sans SemiBold"/>
                <a:sym typeface="Open Sans SemiBold"/>
              </a:rPr>
              <a:t>(exposure to assets, financials, credit risk)</a:t>
            </a:r>
            <a:endParaRPr b="0" i="0" sz="1300" u="none" cap="none" strike="noStrike">
              <a:solidFill>
                <a:srgbClr val="FFFFFF"/>
              </a:solidFill>
              <a:latin typeface="Open Sans SemiBold"/>
              <a:ea typeface="Open Sans SemiBold"/>
              <a:cs typeface="Open Sans SemiBold"/>
              <a:sym typeface="Open Sans SemiBold"/>
            </a:endParaRPr>
          </a:p>
        </p:txBody>
      </p:sp>
      <p:cxnSp>
        <p:nvCxnSpPr>
          <p:cNvPr id="765" name="Google Shape;765;p64"/>
          <p:cNvCxnSpPr>
            <a:stCxn id="758" idx="4"/>
            <a:endCxn id="763" idx="3"/>
          </p:cNvCxnSpPr>
          <p:nvPr/>
        </p:nvCxnSpPr>
        <p:spPr>
          <a:xfrm>
            <a:off x="5035049" y="2133118"/>
            <a:ext cx="946800" cy="0"/>
          </a:xfrm>
          <a:prstGeom prst="straightConnector1">
            <a:avLst/>
          </a:prstGeom>
          <a:noFill/>
          <a:ln cap="flat" cmpd="sng" w="9525">
            <a:solidFill>
              <a:srgbClr val="7F7F7F"/>
            </a:solidFill>
            <a:prstDash val="solid"/>
            <a:miter lim="800000"/>
            <a:headEnd len="sm" w="sm" type="none"/>
            <a:tailEnd len="med" w="med" type="triangle"/>
          </a:ln>
        </p:spPr>
      </p:cxnSp>
      <p:cxnSp>
        <p:nvCxnSpPr>
          <p:cNvPr id="766" name="Google Shape;766;p64"/>
          <p:cNvCxnSpPr>
            <a:stCxn id="760" idx="4"/>
            <a:endCxn id="764" idx="3"/>
          </p:cNvCxnSpPr>
          <p:nvPr/>
        </p:nvCxnSpPr>
        <p:spPr>
          <a:xfrm flipH="1" rot="10800000">
            <a:off x="5035048" y="3896461"/>
            <a:ext cx="972000" cy="84300"/>
          </a:xfrm>
          <a:prstGeom prst="straightConnector1">
            <a:avLst/>
          </a:prstGeom>
          <a:noFill/>
          <a:ln cap="flat" cmpd="sng" w="9525">
            <a:solidFill>
              <a:srgbClr val="7F7F7F"/>
            </a:solidFill>
            <a:prstDash val="solid"/>
            <a:miter lim="800000"/>
            <a:headEnd len="sm" w="sm" type="none"/>
            <a:tailEnd len="med" w="med" type="triangle"/>
          </a:ln>
        </p:spPr>
      </p:cxnSp>
      <p:cxnSp>
        <p:nvCxnSpPr>
          <p:cNvPr id="767" name="Google Shape;767;p64"/>
          <p:cNvCxnSpPr>
            <a:stCxn id="763" idx="1"/>
            <a:endCxn id="768" idx="0"/>
          </p:cNvCxnSpPr>
          <p:nvPr/>
        </p:nvCxnSpPr>
        <p:spPr>
          <a:xfrm>
            <a:off x="8734771" y="2133117"/>
            <a:ext cx="636600" cy="581700"/>
          </a:xfrm>
          <a:prstGeom prst="bentConnector2">
            <a:avLst/>
          </a:prstGeom>
          <a:noFill/>
          <a:ln cap="flat" cmpd="sng" w="9525">
            <a:solidFill>
              <a:schemeClr val="accent1"/>
            </a:solidFill>
            <a:prstDash val="solid"/>
            <a:miter lim="800000"/>
            <a:headEnd len="sm" w="sm" type="none"/>
            <a:tailEnd len="med" w="med" type="triangle"/>
          </a:ln>
        </p:spPr>
      </p:cxnSp>
      <p:cxnSp>
        <p:nvCxnSpPr>
          <p:cNvPr id="769" name="Google Shape;769;p64"/>
          <p:cNvCxnSpPr>
            <a:stCxn id="764" idx="1"/>
          </p:cNvCxnSpPr>
          <p:nvPr/>
        </p:nvCxnSpPr>
        <p:spPr>
          <a:xfrm flipH="1" rot="10800000">
            <a:off x="8901473" y="3293902"/>
            <a:ext cx="469500" cy="602700"/>
          </a:xfrm>
          <a:prstGeom prst="bentConnector2">
            <a:avLst/>
          </a:prstGeom>
          <a:noFill/>
          <a:ln cap="flat" cmpd="sng" w="9525">
            <a:solidFill>
              <a:schemeClr val="accent1"/>
            </a:solidFill>
            <a:prstDash val="solid"/>
            <a:miter lim="800000"/>
            <a:headEnd len="sm" w="sm" type="none"/>
            <a:tailEnd len="med" w="med" type="triangle"/>
          </a:ln>
        </p:spPr>
      </p:cxnSp>
      <p:sp>
        <p:nvSpPr>
          <p:cNvPr id="770" name="Google Shape;770;p64"/>
          <p:cNvSpPr/>
          <p:nvPr/>
        </p:nvSpPr>
        <p:spPr>
          <a:xfrm>
            <a:off x="9751692" y="3663475"/>
            <a:ext cx="2041452" cy="1450871"/>
          </a:xfrm>
          <a:prstGeom prst="flowChartAlternateProcess">
            <a:avLst/>
          </a:prstGeom>
          <a:solidFill>
            <a:srgbClr val="124163"/>
          </a:solidFill>
          <a:ln cap="flat" cmpd="sng" w="12700">
            <a:solidFill>
              <a:srgbClr val="1B5F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Open Sans SemiBold"/>
                <a:ea typeface="Open Sans SemiBold"/>
                <a:cs typeface="Open Sans SemiBold"/>
                <a:sym typeface="Open Sans SemiBold"/>
              </a:rPr>
              <a:t>RISK MODEL</a:t>
            </a:r>
            <a:endParaRPr b="1" i="0" sz="1900" u="none" cap="none" strike="noStrike">
              <a:solidFill>
                <a:srgbClr val="FFFFFF"/>
              </a:solidFill>
              <a:latin typeface="Open Sans SemiBold"/>
              <a:ea typeface="Open Sans SemiBold"/>
              <a:cs typeface="Open Sans SemiBold"/>
              <a:sym typeface="Open Sans SemiBold"/>
            </a:endParaRPr>
          </a:p>
        </p:txBody>
      </p:sp>
      <p:cxnSp>
        <p:nvCxnSpPr>
          <p:cNvPr id="771" name="Google Shape;771;p64"/>
          <p:cNvCxnSpPr>
            <a:stCxn id="768" idx="1"/>
            <a:endCxn id="770" idx="0"/>
          </p:cNvCxnSpPr>
          <p:nvPr/>
        </p:nvCxnSpPr>
        <p:spPr>
          <a:xfrm>
            <a:off x="10534154" y="3056940"/>
            <a:ext cx="238200" cy="606600"/>
          </a:xfrm>
          <a:prstGeom prst="bentConnector2">
            <a:avLst/>
          </a:prstGeom>
          <a:noFill/>
          <a:ln cap="flat" cmpd="sng" w="9525">
            <a:solidFill>
              <a:srgbClr val="124163"/>
            </a:solidFill>
            <a:prstDash val="solid"/>
            <a:miter lim="800000"/>
            <a:headEnd len="sm" w="sm" type="none"/>
            <a:tailEnd len="med" w="med" type="triangle"/>
          </a:ln>
        </p:spPr>
      </p:cxnSp>
      <p:cxnSp>
        <p:nvCxnSpPr>
          <p:cNvPr id="772" name="Google Shape;772;p64"/>
          <p:cNvCxnSpPr>
            <a:stCxn id="762" idx="4"/>
            <a:endCxn id="770" idx="2"/>
          </p:cNvCxnSpPr>
          <p:nvPr/>
        </p:nvCxnSpPr>
        <p:spPr>
          <a:xfrm flipH="1" rot="10800000">
            <a:off x="5035048" y="5114477"/>
            <a:ext cx="5737500" cy="681600"/>
          </a:xfrm>
          <a:prstGeom prst="bentConnector2">
            <a:avLst/>
          </a:prstGeom>
          <a:noFill/>
          <a:ln cap="flat" cmpd="sng" w="9525">
            <a:solidFill>
              <a:srgbClr val="124163"/>
            </a:solidFill>
            <a:prstDash val="solid"/>
            <a:miter lim="800000"/>
            <a:headEnd len="sm" w="sm" type="none"/>
            <a:tailEnd len="med" w="med" type="triangle"/>
          </a:ln>
        </p:spPr>
      </p:cxnSp>
      <p:sp>
        <p:nvSpPr>
          <p:cNvPr id="773" name="Google Shape;773;p64"/>
          <p:cNvSpPr/>
          <p:nvPr/>
        </p:nvSpPr>
        <p:spPr>
          <a:xfrm>
            <a:off x="5365886" y="4781764"/>
            <a:ext cx="4254996" cy="37358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9CDE"/>
                </a:solidFill>
                <a:latin typeface="Open Sans SemiBold"/>
                <a:ea typeface="Open Sans SemiBold"/>
                <a:cs typeface="Open Sans SemiBold"/>
                <a:sym typeface="Open Sans SemiBold"/>
              </a:rPr>
              <a:t>EXPOSURE/VULNERABILITY MODEL</a:t>
            </a:r>
            <a:endParaRPr b="1" i="0" sz="1900" u="none" cap="none" strike="noStrike">
              <a:solidFill>
                <a:srgbClr val="009CDE"/>
              </a:solidFill>
              <a:latin typeface="Open Sans SemiBold"/>
              <a:ea typeface="Open Sans SemiBold"/>
              <a:cs typeface="Open Sans SemiBold"/>
              <a:sym typeface="Open Sans SemiBold"/>
            </a:endParaRPr>
          </a:p>
        </p:txBody>
      </p:sp>
      <p:sp>
        <p:nvSpPr>
          <p:cNvPr id="768" name="Google Shape;768;p64"/>
          <p:cNvSpPr/>
          <p:nvPr/>
        </p:nvSpPr>
        <p:spPr>
          <a:xfrm flipH="1">
            <a:off x="8489916" y="2714739"/>
            <a:ext cx="2044239" cy="684403"/>
          </a:xfrm>
          <a:prstGeom prst="flowChartMultidocument">
            <a:avLst/>
          </a:prstGeom>
          <a:solidFill>
            <a:schemeClr val="accent6"/>
          </a:solid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SemiBold"/>
                <a:ea typeface="Open Sans SemiBold"/>
                <a:cs typeface="Open Sans SemiBold"/>
                <a:sym typeface="Open Sans SemiBold"/>
              </a:rPr>
              <a:t>ASSET IMPACT DISTRIBUTION</a:t>
            </a:r>
            <a:endParaRPr b="0" i="0" sz="1400" u="none" cap="none" strike="noStrike">
              <a:solidFill>
                <a:srgbClr val="3F3F3F"/>
              </a:solidFill>
              <a:latin typeface="Open Sans SemiBold"/>
              <a:ea typeface="Open Sans SemiBold"/>
              <a:cs typeface="Open Sans SemiBold"/>
              <a:sym typeface="Open Sans SemiBold"/>
            </a:endParaRPr>
          </a:p>
        </p:txBody>
      </p:sp>
      <p:sp>
        <p:nvSpPr>
          <p:cNvPr id="774" name="Google Shape;774;p64"/>
          <p:cNvSpPr txBox="1"/>
          <p:nvPr>
            <p:ph type="title"/>
          </p:nvPr>
        </p:nvSpPr>
        <p:spPr>
          <a:xfrm>
            <a:off x="311667" y="239763"/>
            <a:ext cx="11397734"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Physical risk modelling framework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5"/>
          <p:cNvSpPr txBox="1"/>
          <p:nvPr>
            <p:ph type="ctrTitle"/>
          </p:nvPr>
        </p:nvSpPr>
        <p:spPr>
          <a:xfrm>
            <a:off x="838200" y="412244"/>
            <a:ext cx="66198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Transition Risk Workstream</a:t>
            </a:r>
            <a:endParaRPr/>
          </a:p>
          <a:p>
            <a:pPr indent="0" lvl="0" marL="0" rtl="0" algn="l">
              <a:lnSpc>
                <a:spcPct val="100000"/>
              </a:lnSpc>
              <a:spcBef>
                <a:spcPts val="0"/>
              </a:spcBef>
              <a:spcAft>
                <a:spcPts val="0"/>
              </a:spcAft>
              <a:buSzPts val="3200"/>
              <a:buNone/>
            </a:pPr>
            <a:r>
              <a:t/>
            </a:r>
            <a:endParaRPr/>
          </a:p>
          <a:p>
            <a:pPr indent="0" lvl="0" marL="0" rtl="0" algn="l">
              <a:lnSpc>
                <a:spcPct val="100000"/>
              </a:lnSpc>
              <a:spcBef>
                <a:spcPts val="0"/>
              </a:spcBef>
              <a:spcAft>
                <a:spcPts val="0"/>
              </a:spcAft>
              <a:buSzPts val="3200"/>
              <a:buNone/>
            </a:pPr>
            <a:r>
              <a:rPr lang="en-US" sz="2700"/>
              <a:t>Overview &amp; Technical Demo</a:t>
            </a:r>
            <a:endParaRPr sz="2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Why OS-Climate is a game-changer</a:t>
            </a:r>
            <a:endParaRPr/>
          </a:p>
        </p:txBody>
      </p:sp>
      <p:pic>
        <p:nvPicPr>
          <p:cNvPr id="127" name="Google Shape;127;p21"/>
          <p:cNvPicPr preferRelativeResize="0"/>
          <p:nvPr/>
        </p:nvPicPr>
        <p:blipFill rotWithShape="1">
          <a:blip r:embed="rId3">
            <a:alphaModFix/>
          </a:blip>
          <a:srcRect b="0" l="0" r="0" t="0"/>
          <a:stretch/>
        </p:blipFill>
        <p:spPr>
          <a:xfrm>
            <a:off x="577612" y="977900"/>
            <a:ext cx="10820400" cy="490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6"/>
          <p:cNvSpPr txBox="1"/>
          <p:nvPr>
            <p:ph type="ctrTitle"/>
          </p:nvPr>
        </p:nvSpPr>
        <p:spPr>
          <a:xfrm>
            <a:off x="838200" y="412250"/>
            <a:ext cx="102795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Data Extraction/AI (ML and rules based engine for NLP)</a:t>
            </a:r>
            <a:endParaRPr/>
          </a:p>
          <a:p>
            <a:pPr indent="0" lvl="0" marL="0" rtl="0" algn="l">
              <a:lnSpc>
                <a:spcPct val="100000"/>
              </a:lnSpc>
              <a:spcBef>
                <a:spcPts val="0"/>
              </a:spcBef>
              <a:spcAft>
                <a:spcPts val="0"/>
              </a:spcAft>
              <a:buSzPts val="3200"/>
              <a:buNone/>
            </a:pPr>
            <a:r>
              <a:t/>
            </a:r>
            <a:endParaRPr/>
          </a:p>
          <a:p>
            <a:pPr indent="0" lvl="0" marL="0" rtl="0" algn="l">
              <a:lnSpc>
                <a:spcPct val="100000"/>
              </a:lnSpc>
              <a:spcBef>
                <a:spcPts val="0"/>
              </a:spcBef>
              <a:spcAft>
                <a:spcPts val="0"/>
              </a:spcAft>
              <a:buSzPts val="3200"/>
              <a:buNone/>
            </a:pPr>
            <a:r>
              <a:rPr lang="en-US" sz="2700"/>
              <a:t>Overview &amp; Technical Demo</a:t>
            </a:r>
            <a:endParaRPr sz="2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7"/>
          <p:cNvSpPr txBox="1"/>
          <p:nvPr>
            <p:ph type="title"/>
          </p:nvPr>
        </p:nvSpPr>
        <p:spPr>
          <a:xfrm>
            <a:off x="311667" y="239763"/>
            <a:ext cx="11634000" cy="932400"/>
          </a:xfrm>
          <a:prstGeom prst="rect">
            <a:avLst/>
          </a:prstGeom>
          <a:noFill/>
          <a:ln>
            <a:noFill/>
          </a:ln>
        </p:spPr>
        <p:txBody>
          <a:bodyPr anchorCtr="0" anchor="ctr" bIns="45700" lIns="91400" spcFirstLastPara="1" rIns="91400" wrap="square" tIns="45700">
            <a:noAutofit/>
          </a:bodyPr>
          <a:lstStyle/>
          <a:p>
            <a:pPr indent="0" lvl="0" marL="0" marR="0" rtl="0" algn="l">
              <a:lnSpc>
                <a:spcPct val="90000"/>
              </a:lnSpc>
              <a:spcBef>
                <a:spcPts val="0"/>
              </a:spcBef>
              <a:spcAft>
                <a:spcPts val="0"/>
              </a:spcAft>
              <a:buClr>
                <a:srgbClr val="168FDF"/>
              </a:buClr>
              <a:buSzPts val="2800"/>
              <a:buFont typeface="Cabin"/>
              <a:buNone/>
            </a:pPr>
            <a:r>
              <a:rPr lang="en-US">
                <a:solidFill>
                  <a:schemeClr val="accent2"/>
                </a:solidFill>
              </a:rPr>
              <a:t>Sourcing ESG data using natural language processing</a:t>
            </a:r>
            <a:endParaRPr/>
          </a:p>
        </p:txBody>
      </p:sp>
      <p:sp>
        <p:nvSpPr>
          <p:cNvPr id="790" name="Google Shape;790;p67"/>
          <p:cNvSpPr txBox="1"/>
          <p:nvPr/>
        </p:nvSpPr>
        <p:spPr>
          <a:xfrm>
            <a:off x="367643" y="1110316"/>
            <a:ext cx="11455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Open Sans SemiBold"/>
                <a:ea typeface="Open Sans SemiBold"/>
                <a:cs typeface="Open Sans SemiBold"/>
                <a:sym typeface="Open Sans SemiBold"/>
              </a:rPr>
              <a:t>Input: Unstructured Data (PDF Report)                                   </a:t>
            </a:r>
            <a:endParaRPr b="1" i="0" sz="1600" u="none" cap="none" strike="noStrike">
              <a:solidFill>
                <a:srgbClr val="3F3F3F"/>
              </a:solidFill>
              <a:latin typeface="Open Sans SemiBold"/>
              <a:ea typeface="Open Sans SemiBold"/>
              <a:cs typeface="Open Sans SemiBold"/>
              <a:sym typeface="Open Sans SemiBold"/>
            </a:endParaRPr>
          </a:p>
        </p:txBody>
      </p:sp>
      <p:grpSp>
        <p:nvGrpSpPr>
          <p:cNvPr id="791" name="Google Shape;791;p67"/>
          <p:cNvGrpSpPr/>
          <p:nvPr/>
        </p:nvGrpSpPr>
        <p:grpSpPr>
          <a:xfrm>
            <a:off x="382890" y="1513123"/>
            <a:ext cx="6525736" cy="2535271"/>
            <a:chOff x="287175" y="1134871"/>
            <a:chExt cx="4894424" cy="1901501"/>
          </a:xfrm>
        </p:grpSpPr>
        <p:pic>
          <p:nvPicPr>
            <p:cNvPr id="792" name="Google Shape;792;p67"/>
            <p:cNvPicPr preferRelativeResize="0"/>
            <p:nvPr/>
          </p:nvPicPr>
          <p:blipFill rotWithShape="1">
            <a:blip r:embed="rId3">
              <a:alphaModFix/>
            </a:blip>
            <a:srcRect b="0" l="0" r="0" t="0"/>
            <a:stretch/>
          </p:blipFill>
          <p:spPr>
            <a:xfrm>
              <a:off x="561994" y="1216080"/>
              <a:ext cx="4619605" cy="1820292"/>
            </a:xfrm>
            <a:prstGeom prst="rect">
              <a:avLst/>
            </a:prstGeom>
            <a:noFill/>
            <a:ln cap="flat" cmpd="sng" w="9525">
              <a:solidFill>
                <a:srgbClr val="B2B2B2"/>
              </a:solidFill>
              <a:prstDash val="solid"/>
              <a:round/>
              <a:headEnd len="sm" w="sm" type="none"/>
              <a:tailEnd len="sm" w="sm" type="none"/>
            </a:ln>
          </p:spPr>
        </p:pic>
        <p:sp>
          <p:nvSpPr>
            <p:cNvPr id="793" name="Google Shape;793;p67"/>
            <p:cNvSpPr/>
            <p:nvPr/>
          </p:nvSpPr>
          <p:spPr>
            <a:xfrm>
              <a:off x="2245419" y="1134871"/>
              <a:ext cx="857700" cy="343200"/>
            </a:xfrm>
            <a:prstGeom prst="round2Diag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1616"/>
                </a:buClr>
                <a:buSzPts val="1100"/>
                <a:buFont typeface="Arial"/>
                <a:buNone/>
              </a:pPr>
              <a:r>
                <a:rPr b="0" i="0" lang="en-US" sz="1100" u="none" cap="none" strike="noStrike">
                  <a:solidFill>
                    <a:schemeClr val="lt1"/>
                  </a:solidFill>
                  <a:latin typeface="Open Sans SemiBold"/>
                  <a:ea typeface="Open Sans SemiBold"/>
                  <a:cs typeface="Open Sans SemiBold"/>
                  <a:sym typeface="Open Sans SemiBold"/>
                </a:rPr>
                <a:t>BASF</a:t>
              </a:r>
              <a:endParaRPr b="0" i="0" sz="1100" u="none" cap="none" strike="noStrike">
                <a:solidFill>
                  <a:schemeClr val="lt1"/>
                </a:solidFill>
                <a:latin typeface="Open Sans SemiBold"/>
                <a:ea typeface="Open Sans SemiBold"/>
                <a:cs typeface="Open Sans SemiBold"/>
                <a:sym typeface="Open Sans SemiBold"/>
              </a:endParaRPr>
            </a:p>
          </p:txBody>
        </p:sp>
        <p:sp>
          <p:nvSpPr>
            <p:cNvPr id="794" name="Google Shape;794;p67"/>
            <p:cNvSpPr/>
            <p:nvPr/>
          </p:nvSpPr>
          <p:spPr>
            <a:xfrm>
              <a:off x="287490" y="2690362"/>
              <a:ext cx="342600" cy="2001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sp>
          <p:nvSpPr>
            <p:cNvPr id="795" name="Google Shape;795;p67"/>
            <p:cNvSpPr/>
            <p:nvPr/>
          </p:nvSpPr>
          <p:spPr>
            <a:xfrm>
              <a:off x="287175" y="2267127"/>
              <a:ext cx="342600" cy="2001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grpSp>
      <p:grpSp>
        <p:nvGrpSpPr>
          <p:cNvPr id="796" name="Google Shape;796;p67"/>
          <p:cNvGrpSpPr/>
          <p:nvPr/>
        </p:nvGrpSpPr>
        <p:grpSpPr>
          <a:xfrm>
            <a:off x="5282583" y="4090723"/>
            <a:ext cx="5766824" cy="1461729"/>
            <a:chOff x="3962036" y="3068119"/>
            <a:chExt cx="4325226" cy="1096324"/>
          </a:xfrm>
        </p:grpSpPr>
        <p:pic>
          <p:nvPicPr>
            <p:cNvPr id="797" name="Google Shape;797;p67"/>
            <p:cNvPicPr preferRelativeResize="0"/>
            <p:nvPr/>
          </p:nvPicPr>
          <p:blipFill rotWithShape="1">
            <a:blip r:embed="rId4">
              <a:alphaModFix/>
            </a:blip>
            <a:srcRect b="26213" l="-140" r="139" t="-177"/>
            <a:stretch/>
          </p:blipFill>
          <p:spPr>
            <a:xfrm>
              <a:off x="4253592" y="3149846"/>
              <a:ext cx="4033670" cy="986881"/>
            </a:xfrm>
            <a:prstGeom prst="rect">
              <a:avLst/>
            </a:prstGeom>
            <a:noFill/>
            <a:ln cap="flat" cmpd="sng" w="9525">
              <a:solidFill>
                <a:srgbClr val="B2B2B2"/>
              </a:solidFill>
              <a:prstDash val="solid"/>
              <a:round/>
              <a:headEnd len="sm" w="sm" type="none"/>
              <a:tailEnd len="sm" w="sm" type="none"/>
            </a:ln>
          </p:spPr>
        </p:pic>
        <p:sp>
          <p:nvSpPr>
            <p:cNvPr id="798" name="Google Shape;798;p67"/>
            <p:cNvSpPr/>
            <p:nvPr/>
          </p:nvSpPr>
          <p:spPr>
            <a:xfrm>
              <a:off x="6134237" y="3979490"/>
              <a:ext cx="363600" cy="157500"/>
            </a:xfrm>
            <a:prstGeom prst="rect">
              <a:avLst/>
            </a:prstGeom>
            <a:solidFill>
              <a:srgbClr val="FF0000">
                <a:alpha val="431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900"/>
                <a:buFont typeface="Calibri"/>
                <a:buNone/>
              </a:pPr>
              <a:r>
                <a:t/>
              </a:r>
              <a:endParaRPr b="0" i="0" sz="1900" u="none" cap="none" strike="noStrike">
                <a:solidFill>
                  <a:srgbClr val="91999F"/>
                </a:solidFill>
                <a:latin typeface="Arial"/>
                <a:ea typeface="Arial"/>
                <a:cs typeface="Arial"/>
                <a:sym typeface="Arial"/>
              </a:endParaRPr>
            </a:p>
          </p:txBody>
        </p:sp>
        <p:sp>
          <p:nvSpPr>
            <p:cNvPr id="799" name="Google Shape;799;p67"/>
            <p:cNvSpPr/>
            <p:nvPr/>
          </p:nvSpPr>
          <p:spPr>
            <a:xfrm>
              <a:off x="6019756" y="3068119"/>
              <a:ext cx="949500" cy="379800"/>
            </a:xfrm>
            <a:prstGeom prst="round2Diag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Open Sans SemiBold"/>
                  <a:ea typeface="Open Sans SemiBold"/>
                  <a:cs typeface="Open Sans SemiBold"/>
                  <a:sym typeface="Open Sans SemiBold"/>
                </a:rPr>
                <a:t>Shell</a:t>
              </a:r>
              <a:endParaRPr b="0" i="0" sz="1100" u="none" cap="none" strike="noStrike">
                <a:solidFill>
                  <a:schemeClr val="lt1"/>
                </a:solidFill>
                <a:latin typeface="Open Sans SemiBold"/>
                <a:ea typeface="Open Sans SemiBold"/>
                <a:cs typeface="Open Sans SemiBold"/>
                <a:sym typeface="Open Sans SemiBold"/>
              </a:endParaRPr>
            </a:p>
          </p:txBody>
        </p:sp>
        <p:sp>
          <p:nvSpPr>
            <p:cNvPr id="800" name="Google Shape;800;p67"/>
            <p:cNvSpPr/>
            <p:nvPr/>
          </p:nvSpPr>
          <p:spPr>
            <a:xfrm>
              <a:off x="3962036" y="3952043"/>
              <a:ext cx="363600" cy="2124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grpSp>
      <p:grpSp>
        <p:nvGrpSpPr>
          <p:cNvPr id="801" name="Google Shape;801;p67"/>
          <p:cNvGrpSpPr/>
          <p:nvPr/>
        </p:nvGrpSpPr>
        <p:grpSpPr>
          <a:xfrm>
            <a:off x="367633" y="5716622"/>
            <a:ext cx="6383199" cy="738263"/>
            <a:chOff x="275732" y="4287574"/>
            <a:chExt cx="4787519" cy="553711"/>
          </a:xfrm>
        </p:grpSpPr>
        <p:pic>
          <p:nvPicPr>
            <p:cNvPr id="802" name="Google Shape;802;p67"/>
            <p:cNvPicPr preferRelativeResize="0"/>
            <p:nvPr/>
          </p:nvPicPr>
          <p:blipFill rotWithShape="1">
            <a:blip r:embed="rId5">
              <a:alphaModFix/>
            </a:blip>
            <a:srcRect b="67543" l="0" r="0" t="0"/>
            <a:stretch/>
          </p:blipFill>
          <p:spPr>
            <a:xfrm>
              <a:off x="676815" y="4287574"/>
              <a:ext cx="4386436" cy="553507"/>
            </a:xfrm>
            <a:prstGeom prst="rect">
              <a:avLst/>
            </a:prstGeom>
            <a:noFill/>
            <a:ln cap="flat" cmpd="sng" w="9525">
              <a:solidFill>
                <a:srgbClr val="B2B2B2"/>
              </a:solidFill>
              <a:prstDash val="solid"/>
              <a:round/>
              <a:headEnd len="sm" w="sm" type="none"/>
              <a:tailEnd len="sm" w="sm" type="none"/>
            </a:ln>
          </p:spPr>
        </p:pic>
        <p:sp>
          <p:nvSpPr>
            <p:cNvPr id="803" name="Google Shape;803;p67"/>
            <p:cNvSpPr/>
            <p:nvPr/>
          </p:nvSpPr>
          <p:spPr>
            <a:xfrm>
              <a:off x="275732" y="4572050"/>
              <a:ext cx="441300" cy="2577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sp>
          <p:nvSpPr>
            <p:cNvPr id="804" name="Google Shape;804;p67"/>
            <p:cNvSpPr/>
            <p:nvPr/>
          </p:nvSpPr>
          <p:spPr>
            <a:xfrm>
              <a:off x="2757241" y="4650185"/>
              <a:ext cx="340500" cy="191100"/>
            </a:xfrm>
            <a:prstGeom prst="rect">
              <a:avLst/>
            </a:prstGeom>
            <a:solidFill>
              <a:srgbClr val="FF0000">
                <a:alpha val="431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900"/>
                <a:buFont typeface="Calibri"/>
                <a:buNone/>
              </a:pPr>
              <a:r>
                <a:t/>
              </a:r>
              <a:endParaRPr b="0" i="0" sz="1900" u="none" cap="none" strike="noStrike">
                <a:solidFill>
                  <a:srgbClr val="91999F"/>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txBox="1"/>
          <p:nvPr>
            <p:ph type="title"/>
          </p:nvPr>
        </p:nvSpPr>
        <p:spPr>
          <a:xfrm>
            <a:off x="311667" y="239763"/>
            <a:ext cx="11634000" cy="932400"/>
          </a:xfrm>
          <a:prstGeom prst="rect">
            <a:avLst/>
          </a:prstGeom>
          <a:noFill/>
          <a:ln>
            <a:noFill/>
          </a:ln>
        </p:spPr>
        <p:txBody>
          <a:bodyPr anchorCtr="0" anchor="ctr" bIns="45700" lIns="91400" spcFirstLastPara="1" rIns="91400" wrap="square" tIns="45700">
            <a:noAutofit/>
          </a:bodyPr>
          <a:lstStyle/>
          <a:p>
            <a:pPr indent="0" lvl="0" marL="0" marR="0" rtl="0" algn="l">
              <a:lnSpc>
                <a:spcPct val="90000"/>
              </a:lnSpc>
              <a:spcBef>
                <a:spcPts val="0"/>
              </a:spcBef>
              <a:spcAft>
                <a:spcPts val="0"/>
              </a:spcAft>
              <a:buClr>
                <a:srgbClr val="168FDF"/>
              </a:buClr>
              <a:buSzPts val="2800"/>
              <a:buFont typeface="Cabin"/>
              <a:buNone/>
            </a:pPr>
            <a:r>
              <a:rPr lang="en-US">
                <a:solidFill>
                  <a:schemeClr val="accent2"/>
                </a:solidFill>
              </a:rPr>
              <a:t>Sourcing ESG data using natural language processing</a:t>
            </a:r>
            <a:endParaRPr/>
          </a:p>
        </p:txBody>
      </p:sp>
      <p:sp>
        <p:nvSpPr>
          <p:cNvPr id="810" name="Google Shape;810;p68"/>
          <p:cNvSpPr txBox="1"/>
          <p:nvPr/>
        </p:nvSpPr>
        <p:spPr>
          <a:xfrm>
            <a:off x="367643" y="1110316"/>
            <a:ext cx="11455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Open Sans SemiBold"/>
                <a:ea typeface="Open Sans SemiBold"/>
                <a:cs typeface="Open Sans SemiBold"/>
                <a:sym typeface="Open Sans SemiBold"/>
              </a:rPr>
              <a:t>Input: Unstructured Data (PDF Report)                                   </a:t>
            </a:r>
            <a:endParaRPr b="1" i="0" sz="1600" u="none" cap="none" strike="noStrike">
              <a:solidFill>
                <a:srgbClr val="3F3F3F"/>
              </a:solidFill>
              <a:latin typeface="Open Sans SemiBold"/>
              <a:ea typeface="Open Sans SemiBold"/>
              <a:cs typeface="Open Sans SemiBold"/>
              <a:sym typeface="Open Sans SemiBold"/>
            </a:endParaRPr>
          </a:p>
        </p:txBody>
      </p:sp>
      <p:grpSp>
        <p:nvGrpSpPr>
          <p:cNvPr id="811" name="Google Shape;811;p68"/>
          <p:cNvGrpSpPr/>
          <p:nvPr/>
        </p:nvGrpSpPr>
        <p:grpSpPr>
          <a:xfrm>
            <a:off x="379923" y="1695041"/>
            <a:ext cx="4724263" cy="1835393"/>
            <a:chOff x="284949" y="1134871"/>
            <a:chExt cx="3543286" cy="1376579"/>
          </a:xfrm>
        </p:grpSpPr>
        <p:pic>
          <p:nvPicPr>
            <p:cNvPr id="812" name="Google Shape;812;p68"/>
            <p:cNvPicPr preferRelativeResize="0"/>
            <p:nvPr/>
          </p:nvPicPr>
          <p:blipFill rotWithShape="1">
            <a:blip r:embed="rId3">
              <a:alphaModFix/>
            </a:blip>
            <a:srcRect b="0" l="0" r="0" t="0"/>
            <a:stretch/>
          </p:blipFill>
          <p:spPr>
            <a:xfrm>
              <a:off x="483902" y="1193662"/>
              <a:ext cx="3344333" cy="1317788"/>
            </a:xfrm>
            <a:prstGeom prst="rect">
              <a:avLst/>
            </a:prstGeom>
            <a:noFill/>
            <a:ln cap="flat" cmpd="sng" w="9525">
              <a:solidFill>
                <a:srgbClr val="B2B2B2"/>
              </a:solidFill>
              <a:prstDash val="solid"/>
              <a:round/>
              <a:headEnd len="sm" w="sm" type="none"/>
              <a:tailEnd len="sm" w="sm" type="none"/>
            </a:ln>
          </p:spPr>
        </p:pic>
        <p:sp>
          <p:nvSpPr>
            <p:cNvPr id="813" name="Google Shape;813;p68"/>
            <p:cNvSpPr/>
            <p:nvPr/>
          </p:nvSpPr>
          <p:spPr>
            <a:xfrm>
              <a:off x="1702606" y="1134871"/>
              <a:ext cx="621000" cy="248400"/>
            </a:xfrm>
            <a:prstGeom prst="round2Diag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1616"/>
                </a:buClr>
                <a:buSzPts val="1100"/>
                <a:buFont typeface="Arial"/>
                <a:buNone/>
              </a:pPr>
              <a:r>
                <a:rPr b="0" i="0" lang="en-US" sz="1100" u="none" cap="none" strike="noStrike">
                  <a:solidFill>
                    <a:schemeClr val="lt1"/>
                  </a:solidFill>
                  <a:latin typeface="Open Sans SemiBold"/>
                  <a:ea typeface="Open Sans SemiBold"/>
                  <a:cs typeface="Open Sans SemiBold"/>
                  <a:sym typeface="Open Sans SemiBold"/>
                </a:rPr>
                <a:t>BASF</a:t>
              </a:r>
              <a:endParaRPr b="0" i="0" sz="1100" u="none" cap="none" strike="noStrike">
                <a:solidFill>
                  <a:schemeClr val="lt1"/>
                </a:solidFill>
                <a:latin typeface="Open Sans SemiBold"/>
                <a:ea typeface="Open Sans SemiBold"/>
                <a:cs typeface="Open Sans SemiBold"/>
                <a:sym typeface="Open Sans SemiBold"/>
              </a:endParaRPr>
            </a:p>
          </p:txBody>
        </p:sp>
        <p:sp>
          <p:nvSpPr>
            <p:cNvPr id="814" name="Google Shape;814;p68"/>
            <p:cNvSpPr/>
            <p:nvPr/>
          </p:nvSpPr>
          <p:spPr>
            <a:xfrm>
              <a:off x="285177" y="2260958"/>
              <a:ext cx="248100" cy="1449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sp>
          <p:nvSpPr>
            <p:cNvPr id="815" name="Google Shape;815;p68"/>
            <p:cNvSpPr/>
            <p:nvPr/>
          </p:nvSpPr>
          <p:spPr>
            <a:xfrm>
              <a:off x="284949" y="1954560"/>
              <a:ext cx="248100" cy="1449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grpSp>
      <p:grpSp>
        <p:nvGrpSpPr>
          <p:cNvPr id="816" name="Google Shape;816;p68"/>
          <p:cNvGrpSpPr/>
          <p:nvPr/>
        </p:nvGrpSpPr>
        <p:grpSpPr>
          <a:xfrm>
            <a:off x="367640" y="3904750"/>
            <a:ext cx="4255129" cy="1078501"/>
            <a:chOff x="275732" y="2824608"/>
            <a:chExt cx="2951466" cy="748076"/>
          </a:xfrm>
        </p:grpSpPr>
        <p:pic>
          <p:nvPicPr>
            <p:cNvPr id="817" name="Google Shape;817;p68"/>
            <p:cNvPicPr preferRelativeResize="0"/>
            <p:nvPr/>
          </p:nvPicPr>
          <p:blipFill rotWithShape="1">
            <a:blip r:embed="rId4">
              <a:alphaModFix/>
            </a:blip>
            <a:srcRect b="26213" l="-140" r="139" t="-177"/>
            <a:stretch/>
          </p:blipFill>
          <p:spPr>
            <a:xfrm>
              <a:off x="474685" y="2880377"/>
              <a:ext cx="2752513" cy="673432"/>
            </a:xfrm>
            <a:prstGeom prst="rect">
              <a:avLst/>
            </a:prstGeom>
            <a:noFill/>
            <a:ln cap="flat" cmpd="sng" w="9525">
              <a:solidFill>
                <a:srgbClr val="B2B2B2"/>
              </a:solidFill>
              <a:prstDash val="solid"/>
              <a:round/>
              <a:headEnd len="sm" w="sm" type="none"/>
              <a:tailEnd len="sm" w="sm" type="none"/>
            </a:ln>
          </p:spPr>
        </p:pic>
        <p:sp>
          <p:nvSpPr>
            <p:cNvPr id="818" name="Google Shape;818;p68"/>
            <p:cNvSpPr/>
            <p:nvPr/>
          </p:nvSpPr>
          <p:spPr>
            <a:xfrm>
              <a:off x="1758008" y="3446513"/>
              <a:ext cx="248100" cy="107400"/>
            </a:xfrm>
            <a:prstGeom prst="rect">
              <a:avLst/>
            </a:prstGeom>
            <a:solidFill>
              <a:srgbClr val="FF0000">
                <a:alpha val="431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900"/>
                <a:buFont typeface="Calibri"/>
                <a:buNone/>
              </a:pPr>
              <a:r>
                <a:t/>
              </a:r>
              <a:endParaRPr b="0" i="0" sz="1900" u="none" cap="none" strike="noStrike">
                <a:solidFill>
                  <a:srgbClr val="91999F"/>
                </a:solidFill>
                <a:latin typeface="Arial"/>
                <a:ea typeface="Arial"/>
                <a:cs typeface="Arial"/>
                <a:sym typeface="Arial"/>
              </a:endParaRPr>
            </a:p>
          </p:txBody>
        </p:sp>
        <p:sp>
          <p:nvSpPr>
            <p:cNvPr id="819" name="Google Shape;819;p68"/>
            <p:cNvSpPr/>
            <p:nvPr/>
          </p:nvSpPr>
          <p:spPr>
            <a:xfrm>
              <a:off x="1679888" y="2824608"/>
              <a:ext cx="648000" cy="259200"/>
            </a:xfrm>
            <a:prstGeom prst="round2DiagRect">
              <a:avLst>
                <a:gd fmla="val 16667"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Open Sans SemiBold"/>
                  <a:ea typeface="Open Sans SemiBold"/>
                  <a:cs typeface="Open Sans SemiBold"/>
                  <a:sym typeface="Open Sans SemiBold"/>
                </a:rPr>
                <a:t>Shell</a:t>
              </a:r>
              <a:endParaRPr b="0" i="0" sz="1100" u="none" cap="none" strike="noStrike">
                <a:solidFill>
                  <a:schemeClr val="lt1"/>
                </a:solidFill>
                <a:latin typeface="Open Sans SemiBold"/>
                <a:ea typeface="Open Sans SemiBold"/>
                <a:cs typeface="Open Sans SemiBold"/>
                <a:sym typeface="Open Sans SemiBold"/>
              </a:endParaRPr>
            </a:p>
          </p:txBody>
        </p:sp>
        <p:sp>
          <p:nvSpPr>
            <p:cNvPr id="820" name="Google Shape;820;p68"/>
            <p:cNvSpPr/>
            <p:nvPr/>
          </p:nvSpPr>
          <p:spPr>
            <a:xfrm>
              <a:off x="275732" y="3427784"/>
              <a:ext cx="248100" cy="1449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grpSp>
      <p:grpSp>
        <p:nvGrpSpPr>
          <p:cNvPr id="821" name="Google Shape;821;p68"/>
          <p:cNvGrpSpPr/>
          <p:nvPr/>
        </p:nvGrpSpPr>
        <p:grpSpPr>
          <a:xfrm>
            <a:off x="367637" y="5539382"/>
            <a:ext cx="4255103" cy="492116"/>
            <a:chOff x="275732" y="3808985"/>
            <a:chExt cx="2690889" cy="311210"/>
          </a:xfrm>
        </p:grpSpPr>
        <p:pic>
          <p:nvPicPr>
            <p:cNvPr id="822" name="Google Shape;822;p68"/>
            <p:cNvPicPr preferRelativeResize="0"/>
            <p:nvPr/>
          </p:nvPicPr>
          <p:blipFill rotWithShape="1">
            <a:blip r:embed="rId5">
              <a:alphaModFix/>
            </a:blip>
            <a:srcRect b="67543" l="0" r="0" t="0"/>
            <a:stretch/>
          </p:blipFill>
          <p:spPr>
            <a:xfrm>
              <a:off x="501166" y="3808985"/>
              <a:ext cx="2465455" cy="311106"/>
            </a:xfrm>
            <a:prstGeom prst="rect">
              <a:avLst/>
            </a:prstGeom>
            <a:noFill/>
            <a:ln cap="flat" cmpd="sng" w="9525">
              <a:solidFill>
                <a:srgbClr val="B2B2B2"/>
              </a:solidFill>
              <a:prstDash val="solid"/>
              <a:round/>
              <a:headEnd len="sm" w="sm" type="none"/>
              <a:tailEnd len="sm" w="sm" type="none"/>
            </a:ln>
          </p:spPr>
        </p:pic>
        <p:sp>
          <p:nvSpPr>
            <p:cNvPr id="823" name="Google Shape;823;p68"/>
            <p:cNvSpPr/>
            <p:nvPr/>
          </p:nvSpPr>
          <p:spPr>
            <a:xfrm>
              <a:off x="275732" y="3968879"/>
              <a:ext cx="248100" cy="144900"/>
            </a:xfrm>
            <a:prstGeom prst="rightArrow">
              <a:avLst>
                <a:gd fmla="val 50000" name="adj1"/>
                <a:gd fmla="val 50000" name="adj2"/>
              </a:avLst>
            </a:prstGeom>
            <a:solidFill>
              <a:schemeClr val="accent2"/>
            </a:solidFill>
            <a:ln>
              <a:noFill/>
            </a:ln>
          </p:spPr>
          <p:txBody>
            <a:bodyPr anchorCtr="0" anchor="t" bIns="108000" lIns="108000" spcFirstLastPara="1" rIns="108000" wrap="square" tIns="108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accent2"/>
                </a:solidFill>
                <a:latin typeface="Calibri"/>
                <a:ea typeface="Calibri"/>
                <a:cs typeface="Calibri"/>
                <a:sym typeface="Calibri"/>
              </a:endParaRPr>
            </a:p>
          </p:txBody>
        </p:sp>
        <p:sp>
          <p:nvSpPr>
            <p:cNvPr id="824" name="Google Shape;824;p68"/>
            <p:cNvSpPr/>
            <p:nvPr/>
          </p:nvSpPr>
          <p:spPr>
            <a:xfrm>
              <a:off x="1670497" y="4012795"/>
              <a:ext cx="191400" cy="107400"/>
            </a:xfrm>
            <a:prstGeom prst="rect">
              <a:avLst/>
            </a:prstGeom>
            <a:solidFill>
              <a:srgbClr val="FF0000">
                <a:alpha val="431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900"/>
                <a:buFont typeface="Calibri"/>
                <a:buNone/>
              </a:pPr>
              <a:r>
                <a:t/>
              </a:r>
              <a:endParaRPr b="0" i="0" sz="1900" u="none" cap="none" strike="noStrike">
                <a:solidFill>
                  <a:srgbClr val="91999F"/>
                </a:solidFill>
                <a:latin typeface="Arial"/>
                <a:ea typeface="Arial"/>
                <a:cs typeface="Arial"/>
                <a:sym typeface="Arial"/>
              </a:endParaRPr>
            </a:p>
          </p:txBody>
        </p:sp>
      </p:grpSp>
      <p:sp>
        <p:nvSpPr>
          <p:cNvPr id="825" name="Google Shape;825;p68"/>
          <p:cNvSpPr/>
          <p:nvPr/>
        </p:nvSpPr>
        <p:spPr>
          <a:xfrm>
            <a:off x="4783032" y="3656980"/>
            <a:ext cx="1809600" cy="12663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SemiBold"/>
                <a:ea typeface="Open Sans SemiBold"/>
                <a:cs typeface="Open Sans SemiBold"/>
                <a:sym typeface="Open Sans SemiBold"/>
              </a:rPr>
              <a:t>ML/NLP</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Open Sans SemiBold"/>
                <a:ea typeface="Open Sans SemiBold"/>
                <a:cs typeface="Open Sans SemiBold"/>
                <a:sym typeface="Open Sans SemiBold"/>
              </a:rPr>
              <a:t>Process</a:t>
            </a:r>
            <a:endParaRPr b="0" i="0" sz="1900" u="none" cap="none" strike="noStrike">
              <a:solidFill>
                <a:srgbClr val="FFFFFF"/>
              </a:solidFill>
              <a:latin typeface="Open Sans SemiBold"/>
              <a:ea typeface="Open Sans SemiBold"/>
              <a:cs typeface="Open Sans SemiBold"/>
              <a:sym typeface="Open Sans SemiBold"/>
            </a:endParaRPr>
          </a:p>
        </p:txBody>
      </p:sp>
      <p:graphicFrame>
        <p:nvGraphicFramePr>
          <p:cNvPr id="826" name="Google Shape;826;p68"/>
          <p:cNvGraphicFramePr/>
          <p:nvPr/>
        </p:nvGraphicFramePr>
        <p:xfrm>
          <a:off x="6729251" y="1648644"/>
          <a:ext cx="3000000" cy="3000000"/>
        </p:xfrm>
        <a:graphic>
          <a:graphicData uri="http://schemas.openxmlformats.org/drawingml/2006/table">
            <a:tbl>
              <a:tblPr>
                <a:noFill/>
                <a:tableStyleId>{59BE5AD3-BF67-4F49-9EED-9ED8B6C7F025}</a:tableStyleId>
              </a:tblPr>
              <a:tblGrid>
                <a:gridCol w="534300"/>
                <a:gridCol w="3079000"/>
                <a:gridCol w="682025"/>
                <a:gridCol w="921100"/>
              </a:tblGrid>
              <a:tr h="294625">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solidFill>
                            <a:schemeClr val="lt1"/>
                          </a:solidFill>
                          <a:latin typeface="Open Sans SemiBold"/>
                          <a:ea typeface="Open Sans SemiBold"/>
                          <a:cs typeface="Open Sans SemiBold"/>
                          <a:sym typeface="Open Sans SemiBold"/>
                        </a:rPr>
                        <a:t>KPI_ID</a:t>
                      </a:r>
                      <a:endParaRPr sz="1100" u="none" cap="none" strike="noStrike">
                        <a:solidFill>
                          <a:schemeClr val="lt1"/>
                        </a:solidFill>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solidFill>
                            <a:schemeClr val="lt1"/>
                          </a:solidFill>
                          <a:latin typeface="Open Sans SemiBold"/>
                          <a:ea typeface="Open Sans SemiBold"/>
                          <a:cs typeface="Open Sans SemiBold"/>
                          <a:sym typeface="Open Sans SemiBold"/>
                        </a:rPr>
                        <a:t>KPI_NAME</a:t>
                      </a:r>
                      <a:endParaRPr sz="1100" u="none" cap="none" strike="noStrike">
                        <a:solidFill>
                          <a:schemeClr val="lt1"/>
                        </a:solidFill>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solidFill>
                            <a:schemeClr val="lt1"/>
                          </a:solidFill>
                          <a:latin typeface="Open Sans SemiBold"/>
                          <a:ea typeface="Open Sans SemiBold"/>
                          <a:cs typeface="Open Sans SemiBold"/>
                          <a:sym typeface="Open Sans SemiBold"/>
                        </a:rPr>
                        <a:t>VALUE</a:t>
                      </a:r>
                      <a:endParaRPr sz="1100" u="none" cap="none" strike="noStrike">
                        <a:solidFill>
                          <a:schemeClr val="lt1"/>
                        </a:solidFill>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solidFill>
                            <a:schemeClr val="lt1"/>
                          </a:solidFill>
                          <a:latin typeface="Open Sans SemiBold"/>
                          <a:ea typeface="Open Sans SemiBold"/>
                          <a:cs typeface="Open Sans SemiBold"/>
                          <a:sym typeface="Open Sans SemiBold"/>
                        </a:rPr>
                        <a:t>PAGE_NUM</a:t>
                      </a:r>
                      <a:endParaRPr sz="1100" u="none" cap="none" strike="noStrike">
                        <a:solidFill>
                          <a:schemeClr val="lt1"/>
                        </a:solidFill>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2"/>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6</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1/Direct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347</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6</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1/Direct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838</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6</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1/Direct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1,071</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7</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2 Energy indirect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5,243</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7</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2 Energy indirect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3,911</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7</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Scope 2 Energy indirect total GHGs emissions</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3,795</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Target in percent (climate commitment)</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half</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44</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Target in percent (climate commitment)</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half</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42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Target in percent (climate commitment)</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half</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78</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12</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Target in percent (climate commitment)</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50%</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4</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46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11</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Target year (climate commitment)</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2050</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212121"/>
                          </a:solidFill>
                          <a:latin typeface="Open Sans SemiBold"/>
                          <a:ea typeface="Open Sans SemiBold"/>
                          <a:cs typeface="Open Sans SemiBold"/>
                          <a:sym typeface="Open Sans SemiBold"/>
                        </a:rPr>
                        <a:t>17</a:t>
                      </a:r>
                      <a:endParaRPr sz="1100" u="none" cap="none" strike="noStrike">
                        <a:latin typeface="Open Sans SemiBold"/>
                        <a:ea typeface="Open Sans SemiBold"/>
                        <a:cs typeface="Open Sans SemiBold"/>
                        <a:sym typeface="Open Sans SemiBold"/>
                      </a:endParaRPr>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D9D9"/>
                    </a:solidFill>
                  </a:tcPr>
                </a:tc>
              </a:tr>
            </a:tbl>
          </a:graphicData>
        </a:graphic>
      </p:graphicFrame>
      <p:sp>
        <p:nvSpPr>
          <p:cNvPr id="827" name="Google Shape;827;p68"/>
          <p:cNvSpPr/>
          <p:nvPr/>
        </p:nvSpPr>
        <p:spPr>
          <a:xfrm>
            <a:off x="6827667" y="5350393"/>
            <a:ext cx="5118000" cy="56070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3F3F3F"/>
                </a:solidFill>
                <a:latin typeface="Open Sans SemiBold"/>
                <a:ea typeface="Open Sans SemiBold"/>
                <a:cs typeface="Open Sans SemiBold"/>
                <a:sym typeface="Open Sans SemiBold"/>
              </a:rPr>
              <a:t>Note: </a:t>
            </a:r>
            <a:r>
              <a:rPr b="0" i="0" lang="en-US" sz="1200" u="none" cap="none" strike="noStrike">
                <a:solidFill>
                  <a:srgbClr val="3F3F3F"/>
                </a:solidFill>
                <a:latin typeface="Open Sans SemiBold"/>
                <a:ea typeface="Open Sans SemiBold"/>
                <a:cs typeface="Open Sans SemiBold"/>
                <a:sym typeface="Open Sans SemiBold"/>
              </a:rPr>
              <a:t>There are more columns, but not shown here for simplicity</a:t>
            </a:r>
            <a:endParaRPr b="0" i="0" sz="1200" u="none" cap="none" strike="noStrike">
              <a:solidFill>
                <a:srgbClr val="3F3F3F"/>
              </a:solidFill>
              <a:latin typeface="Open Sans SemiBold"/>
              <a:ea typeface="Open Sans SemiBold"/>
              <a:cs typeface="Open Sans SemiBold"/>
              <a:sym typeface="Open Sans SemiBold"/>
            </a:endParaRPr>
          </a:p>
        </p:txBody>
      </p:sp>
      <p:sp>
        <p:nvSpPr>
          <p:cNvPr id="828" name="Google Shape;828;p68"/>
          <p:cNvSpPr txBox="1"/>
          <p:nvPr/>
        </p:nvSpPr>
        <p:spPr>
          <a:xfrm>
            <a:off x="6592780" y="1110316"/>
            <a:ext cx="6096000" cy="3693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Open Sans SemiBold"/>
                <a:ea typeface="Open Sans SemiBold"/>
                <a:cs typeface="Open Sans SemiBold"/>
                <a:sym typeface="Open Sans SemiBold"/>
              </a:rPr>
              <a:t>Output: Extracted KPIs (e.g., CSV-file)</a:t>
            </a:r>
            <a:endParaRPr b="1" i="0" sz="1600" u="none" cap="none" strike="noStrike">
              <a:solidFill>
                <a:srgbClr val="3F3F3F"/>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9"/>
          <p:cNvSpPr txBox="1"/>
          <p:nvPr>
            <p:ph type="ctrTitle"/>
          </p:nvPr>
        </p:nvSpPr>
        <p:spPr>
          <a:xfrm>
            <a:off x="714225" y="1879425"/>
            <a:ext cx="10279500" cy="238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Additional Questions?</a:t>
            </a:r>
            <a:endParaRPr/>
          </a:p>
          <a:p>
            <a:pPr indent="0" lvl="0" marL="0" rtl="0" algn="l">
              <a:lnSpc>
                <a:spcPct val="100000"/>
              </a:lnSpc>
              <a:spcBef>
                <a:spcPts val="0"/>
              </a:spcBef>
              <a:spcAft>
                <a:spcPts val="0"/>
              </a:spcAft>
              <a:buSzPts val="3200"/>
              <a:buNone/>
            </a:pPr>
            <a:r>
              <a:t/>
            </a:r>
            <a:endParaRPr/>
          </a:p>
          <a:p>
            <a:pPr indent="0" lvl="0" marL="0" rtl="0" algn="l">
              <a:lnSpc>
                <a:spcPct val="100000"/>
              </a:lnSpc>
              <a:spcBef>
                <a:spcPts val="0"/>
              </a:spcBef>
              <a:spcAft>
                <a:spcPts val="0"/>
              </a:spcAft>
              <a:buSzPts val="3200"/>
              <a:buNone/>
            </a:pPr>
            <a:r>
              <a:rPr lang="en-US"/>
              <a:t>Contact admin@os-climate.org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Planned OS-Climate Platform components</a:t>
            </a:r>
            <a:endParaRPr/>
          </a:p>
        </p:txBody>
      </p:sp>
      <p:sp>
        <p:nvSpPr>
          <p:cNvPr id="133" name="Google Shape;133;p22"/>
          <p:cNvSpPr txBox="1"/>
          <p:nvPr/>
        </p:nvSpPr>
        <p:spPr>
          <a:xfrm>
            <a:off x="845573" y="1494696"/>
            <a:ext cx="10500900" cy="5388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5E5F62"/>
              </a:buClr>
              <a:buSzPts val="4800"/>
              <a:buFont typeface="Corbel"/>
              <a:buNone/>
            </a:pPr>
            <a:r>
              <a:rPr b="0" i="0" lang="en-US" sz="2700" u="none" cap="none" strike="noStrike">
                <a:solidFill>
                  <a:srgbClr val="003865"/>
                </a:solidFill>
                <a:latin typeface="Open Sans ExtraBold"/>
                <a:ea typeface="Open Sans ExtraBold"/>
                <a:cs typeface="Open Sans ExtraBold"/>
                <a:sym typeface="Open Sans ExtraBold"/>
              </a:rPr>
              <a:t>Data Commons</a:t>
            </a:r>
            <a:endParaRPr b="0" i="0" sz="1300" u="none" cap="none" strike="noStrike">
              <a:solidFill>
                <a:srgbClr val="003865"/>
              </a:solidFill>
              <a:latin typeface="Open Sans ExtraBold"/>
              <a:ea typeface="Open Sans ExtraBold"/>
              <a:cs typeface="Open Sans ExtraBold"/>
              <a:sym typeface="Open Sans ExtraBold"/>
            </a:endParaRPr>
          </a:p>
        </p:txBody>
      </p:sp>
      <p:sp>
        <p:nvSpPr>
          <p:cNvPr id="134" name="Google Shape;134;p22"/>
          <p:cNvSpPr/>
          <p:nvPr/>
        </p:nvSpPr>
        <p:spPr>
          <a:xfrm>
            <a:off x="870155" y="2374765"/>
            <a:ext cx="1352260" cy="1048595"/>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Corporate</a:t>
            </a:r>
            <a:endParaRPr b="0" i="0" sz="1500" u="none" cap="none" strike="noStrike">
              <a:solidFill>
                <a:srgbClr val="3F3F3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400"/>
              <a:buFont typeface="Corbel"/>
              <a:buNone/>
            </a:pPr>
            <a:r>
              <a:rPr lang="en-US" sz="1500">
                <a:solidFill>
                  <a:srgbClr val="3F3F3F"/>
                </a:solidFill>
                <a:latin typeface="Open Sans SemiBold"/>
                <a:ea typeface="Open Sans SemiBold"/>
                <a:cs typeface="Open Sans SemiBold"/>
                <a:sym typeface="Open Sans SemiBold"/>
              </a:rPr>
              <a:t>Data</a:t>
            </a:r>
            <a:endParaRPr sz="1500">
              <a:solidFill>
                <a:srgbClr val="3F3F3F"/>
              </a:solidFill>
              <a:latin typeface="Open Sans SemiBold"/>
              <a:ea typeface="Open Sans SemiBold"/>
              <a:cs typeface="Open Sans SemiBold"/>
              <a:sym typeface="Open Sans SemiBold"/>
            </a:endParaRPr>
          </a:p>
        </p:txBody>
      </p:sp>
      <p:sp>
        <p:nvSpPr>
          <p:cNvPr id="135" name="Google Shape;135;p22"/>
          <p:cNvSpPr/>
          <p:nvPr/>
        </p:nvSpPr>
        <p:spPr>
          <a:xfrm>
            <a:off x="2360096" y="2370725"/>
            <a:ext cx="1352260" cy="1052636"/>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Economic, </a:t>
            </a:r>
            <a:r>
              <a:rPr lang="en-US" sz="1500">
                <a:solidFill>
                  <a:srgbClr val="3F3F3F"/>
                </a:solidFill>
                <a:latin typeface="Open Sans SemiBold"/>
                <a:ea typeface="Open Sans SemiBold"/>
                <a:cs typeface="Open Sans SemiBold"/>
                <a:sym typeface="Open Sans SemiBold"/>
              </a:rPr>
              <a:t>M</a:t>
            </a:r>
            <a:r>
              <a:rPr b="0" i="0" lang="en-US" sz="1500" u="none" cap="none" strike="noStrike">
                <a:solidFill>
                  <a:srgbClr val="3F3F3F"/>
                </a:solidFill>
                <a:latin typeface="Open Sans SemiBold"/>
                <a:ea typeface="Open Sans SemiBold"/>
                <a:cs typeface="Open Sans SemiBold"/>
                <a:sym typeface="Open Sans SemiBold"/>
              </a:rPr>
              <a:t>arket Data</a:t>
            </a:r>
            <a:endParaRPr b="0" i="0" sz="1300" u="none" cap="none" strike="noStrike">
              <a:solidFill>
                <a:srgbClr val="3F3F3F"/>
              </a:solidFill>
              <a:latin typeface="Open Sans SemiBold"/>
              <a:ea typeface="Open Sans SemiBold"/>
              <a:cs typeface="Open Sans SemiBold"/>
              <a:sym typeface="Open Sans SemiBold"/>
            </a:endParaRPr>
          </a:p>
        </p:txBody>
      </p:sp>
      <p:sp>
        <p:nvSpPr>
          <p:cNvPr id="136" name="Google Shape;136;p22"/>
          <p:cNvSpPr/>
          <p:nvPr/>
        </p:nvSpPr>
        <p:spPr>
          <a:xfrm>
            <a:off x="5339980" y="2366147"/>
            <a:ext cx="1352260" cy="1037148"/>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Policy &amp; </a:t>
            </a:r>
            <a:r>
              <a:rPr lang="en-US" sz="1500">
                <a:solidFill>
                  <a:srgbClr val="3F3F3F"/>
                </a:solidFill>
                <a:latin typeface="Open Sans SemiBold"/>
                <a:ea typeface="Open Sans SemiBold"/>
                <a:cs typeface="Open Sans SemiBold"/>
                <a:sym typeface="Open Sans SemiBold"/>
              </a:rPr>
              <a:t>T</a:t>
            </a:r>
            <a:r>
              <a:rPr b="0" i="0" lang="en-US" sz="1500" u="none" cap="none" strike="noStrike">
                <a:solidFill>
                  <a:srgbClr val="3F3F3F"/>
                </a:solidFill>
                <a:latin typeface="Open Sans SemiBold"/>
                <a:ea typeface="Open Sans SemiBold"/>
                <a:cs typeface="Open Sans SemiBold"/>
                <a:sym typeface="Open Sans SemiBold"/>
              </a:rPr>
              <a:t>echnology Data</a:t>
            </a:r>
            <a:endParaRPr b="0" i="0" sz="1300" u="none" cap="none" strike="noStrike">
              <a:solidFill>
                <a:srgbClr val="3F3F3F"/>
              </a:solidFill>
              <a:latin typeface="Open Sans SemiBold"/>
              <a:ea typeface="Open Sans SemiBold"/>
              <a:cs typeface="Open Sans SemiBold"/>
              <a:sym typeface="Open Sans SemiBold"/>
            </a:endParaRPr>
          </a:p>
        </p:txBody>
      </p:sp>
      <p:sp>
        <p:nvSpPr>
          <p:cNvPr id="137" name="Google Shape;137;p22"/>
          <p:cNvSpPr/>
          <p:nvPr/>
        </p:nvSpPr>
        <p:spPr>
          <a:xfrm>
            <a:off x="6829923" y="2366147"/>
            <a:ext cx="1352260" cy="1037148"/>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Physical R</a:t>
            </a:r>
            <a:r>
              <a:rPr lang="en-US" sz="1500">
                <a:solidFill>
                  <a:srgbClr val="3F3F3F"/>
                </a:solidFill>
                <a:latin typeface="Open Sans SemiBold"/>
                <a:ea typeface="Open Sans SemiBold"/>
                <a:cs typeface="Open Sans SemiBold"/>
                <a:sym typeface="Open Sans SemiBold"/>
              </a:rPr>
              <a:t>isk Data</a:t>
            </a:r>
            <a:endParaRPr b="0" i="0" sz="1300" u="none" cap="none" strike="noStrike">
              <a:solidFill>
                <a:srgbClr val="3F3F3F"/>
              </a:solidFill>
              <a:latin typeface="Open Sans SemiBold"/>
              <a:ea typeface="Open Sans SemiBold"/>
              <a:cs typeface="Open Sans SemiBold"/>
              <a:sym typeface="Open Sans SemiBold"/>
            </a:endParaRPr>
          </a:p>
        </p:txBody>
      </p:sp>
      <p:sp>
        <p:nvSpPr>
          <p:cNvPr id="138" name="Google Shape;138;p22"/>
          <p:cNvSpPr/>
          <p:nvPr/>
        </p:nvSpPr>
        <p:spPr>
          <a:xfrm>
            <a:off x="8319864" y="2370727"/>
            <a:ext cx="1352260" cy="1032551"/>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Linkage &amp; Asset-</a:t>
            </a:r>
            <a:r>
              <a:rPr lang="en-US" sz="1500">
                <a:solidFill>
                  <a:srgbClr val="3F3F3F"/>
                </a:solidFill>
                <a:latin typeface="Open Sans SemiBold"/>
                <a:ea typeface="Open Sans SemiBold"/>
                <a:cs typeface="Open Sans SemiBold"/>
                <a:sym typeface="Open Sans SemiBold"/>
              </a:rPr>
              <a:t>L</a:t>
            </a:r>
            <a:r>
              <a:rPr b="0" i="0" lang="en-US" sz="1500" u="none" cap="none" strike="noStrike">
                <a:solidFill>
                  <a:srgbClr val="3F3F3F"/>
                </a:solidFill>
                <a:latin typeface="Open Sans SemiBold"/>
                <a:ea typeface="Open Sans SemiBold"/>
                <a:cs typeface="Open Sans SemiBold"/>
                <a:sym typeface="Open Sans SemiBold"/>
              </a:rPr>
              <a:t>evel Da</a:t>
            </a:r>
            <a:r>
              <a:rPr lang="en-US" sz="1500">
                <a:solidFill>
                  <a:srgbClr val="3F3F3F"/>
                </a:solidFill>
                <a:latin typeface="Open Sans SemiBold"/>
                <a:ea typeface="Open Sans SemiBold"/>
                <a:cs typeface="Open Sans SemiBold"/>
                <a:sym typeface="Open Sans SemiBold"/>
              </a:rPr>
              <a:t>ta</a:t>
            </a:r>
            <a:endParaRPr b="0" i="0" sz="1300" u="none" cap="none" strike="noStrike">
              <a:solidFill>
                <a:srgbClr val="3F3F3F"/>
              </a:solidFill>
              <a:latin typeface="Open Sans SemiBold"/>
              <a:ea typeface="Open Sans SemiBold"/>
              <a:cs typeface="Open Sans SemiBold"/>
              <a:sym typeface="Open Sans SemiBold"/>
            </a:endParaRPr>
          </a:p>
        </p:txBody>
      </p:sp>
      <p:sp>
        <p:nvSpPr>
          <p:cNvPr id="139" name="Google Shape;139;p22"/>
          <p:cNvSpPr/>
          <p:nvPr/>
        </p:nvSpPr>
        <p:spPr>
          <a:xfrm>
            <a:off x="3850039" y="2366147"/>
            <a:ext cx="1352260" cy="1037148"/>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Sector &amp; </a:t>
            </a:r>
            <a:r>
              <a:rPr lang="en-US" sz="1500">
                <a:solidFill>
                  <a:srgbClr val="3F3F3F"/>
                </a:solidFill>
                <a:latin typeface="Open Sans SemiBold"/>
                <a:ea typeface="Open Sans SemiBold"/>
                <a:cs typeface="Open Sans SemiBold"/>
                <a:sym typeface="Open Sans SemiBold"/>
              </a:rPr>
              <a:t>I</a:t>
            </a:r>
            <a:r>
              <a:rPr b="0" i="0" lang="en-US" sz="1500" u="none" cap="none" strike="noStrike">
                <a:solidFill>
                  <a:srgbClr val="3F3F3F"/>
                </a:solidFill>
                <a:latin typeface="Open Sans SemiBold"/>
                <a:ea typeface="Open Sans SemiBold"/>
                <a:cs typeface="Open Sans SemiBold"/>
                <a:sym typeface="Open Sans SemiBold"/>
              </a:rPr>
              <a:t>ndustry Data</a:t>
            </a:r>
            <a:endParaRPr b="0" i="0" sz="1300" u="none" cap="none" strike="noStrike">
              <a:solidFill>
                <a:srgbClr val="3F3F3F"/>
              </a:solidFill>
              <a:latin typeface="Open Sans SemiBold"/>
              <a:ea typeface="Open Sans SemiBold"/>
              <a:cs typeface="Open Sans SemiBold"/>
              <a:sym typeface="Open Sans SemiBold"/>
            </a:endParaRPr>
          </a:p>
        </p:txBody>
      </p:sp>
      <p:sp>
        <p:nvSpPr>
          <p:cNvPr id="140" name="Google Shape;140;p22"/>
          <p:cNvSpPr/>
          <p:nvPr/>
        </p:nvSpPr>
        <p:spPr>
          <a:xfrm>
            <a:off x="9809810" y="2350655"/>
            <a:ext cx="1352260" cy="1048515"/>
          </a:xfrm>
          <a:prstGeom prst="rect">
            <a:avLst/>
          </a:prstGeom>
          <a:solidFill>
            <a:schemeClr val="dk1">
              <a:alpha val="20000"/>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Corbel"/>
              <a:buNone/>
            </a:pPr>
            <a:r>
              <a:rPr b="0" i="0" lang="en-US" sz="1500" u="none" cap="none" strike="noStrike">
                <a:solidFill>
                  <a:srgbClr val="3F3F3F"/>
                </a:solidFill>
                <a:latin typeface="Open Sans SemiBold"/>
                <a:ea typeface="Open Sans SemiBold"/>
                <a:cs typeface="Open Sans SemiBold"/>
                <a:sym typeface="Open Sans SemiBold"/>
              </a:rPr>
              <a:t>Scenarios</a:t>
            </a:r>
            <a:endParaRPr b="0" i="0" sz="1300" u="none" cap="none" strike="noStrike">
              <a:solidFill>
                <a:srgbClr val="3F3F3F"/>
              </a:solidFill>
              <a:latin typeface="Open Sans SemiBold"/>
              <a:ea typeface="Open Sans SemiBold"/>
              <a:cs typeface="Open Sans SemiBold"/>
              <a:sym typeface="Open Sans SemiBold"/>
            </a:endParaRPr>
          </a:p>
        </p:txBody>
      </p:sp>
      <p:sp>
        <p:nvSpPr>
          <p:cNvPr id="141" name="Google Shape;141;p22"/>
          <p:cNvSpPr txBox="1"/>
          <p:nvPr/>
        </p:nvSpPr>
        <p:spPr>
          <a:xfrm>
            <a:off x="2445619" y="3787712"/>
            <a:ext cx="7297272" cy="533425"/>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5E5F62"/>
              </a:buClr>
              <a:buSzPts val="4800"/>
              <a:buFont typeface="Corbel"/>
              <a:buNone/>
            </a:pPr>
            <a:r>
              <a:rPr b="0" i="0" lang="en-US" sz="2700" u="none" cap="none" strike="noStrike">
                <a:solidFill>
                  <a:srgbClr val="003865"/>
                </a:solidFill>
                <a:latin typeface="Open Sans ExtraBold"/>
                <a:ea typeface="Open Sans ExtraBold"/>
                <a:cs typeface="Open Sans ExtraBold"/>
                <a:sym typeface="Open Sans ExtraBold"/>
              </a:rPr>
              <a:t>Tools for Scenario Analysis &amp; Alignment</a:t>
            </a:r>
            <a:endParaRPr b="0" i="0" sz="2700" u="none" cap="none" strike="noStrike">
              <a:solidFill>
                <a:srgbClr val="003865"/>
              </a:solidFill>
              <a:latin typeface="Open Sans ExtraBold"/>
              <a:ea typeface="Open Sans ExtraBold"/>
              <a:cs typeface="Open Sans ExtraBold"/>
              <a:sym typeface="Open Sans ExtraBold"/>
            </a:endParaRPr>
          </a:p>
        </p:txBody>
      </p:sp>
      <p:cxnSp>
        <p:nvCxnSpPr>
          <p:cNvPr id="142" name="Google Shape;142;p22"/>
          <p:cNvCxnSpPr/>
          <p:nvPr/>
        </p:nvCxnSpPr>
        <p:spPr>
          <a:xfrm>
            <a:off x="870155"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3" name="Google Shape;143;p22"/>
          <p:cNvCxnSpPr/>
          <p:nvPr/>
        </p:nvCxnSpPr>
        <p:spPr>
          <a:xfrm>
            <a:off x="2360096"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4" name="Google Shape;144;p22"/>
          <p:cNvCxnSpPr/>
          <p:nvPr/>
        </p:nvCxnSpPr>
        <p:spPr>
          <a:xfrm>
            <a:off x="3850039"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5" name="Google Shape;145;p22"/>
          <p:cNvCxnSpPr/>
          <p:nvPr/>
        </p:nvCxnSpPr>
        <p:spPr>
          <a:xfrm>
            <a:off x="5339980"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6" name="Google Shape;146;p22"/>
          <p:cNvCxnSpPr/>
          <p:nvPr/>
        </p:nvCxnSpPr>
        <p:spPr>
          <a:xfrm>
            <a:off x="6829923"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7" name="Google Shape;147;p22"/>
          <p:cNvCxnSpPr/>
          <p:nvPr/>
        </p:nvCxnSpPr>
        <p:spPr>
          <a:xfrm>
            <a:off x="8319864" y="2366147"/>
            <a:ext cx="1352260" cy="0"/>
          </a:xfrm>
          <a:prstGeom prst="straightConnector1">
            <a:avLst/>
          </a:prstGeom>
          <a:noFill/>
          <a:ln cap="flat" cmpd="sng" w="57150">
            <a:solidFill>
              <a:schemeClr val="accent2"/>
            </a:solidFill>
            <a:prstDash val="solid"/>
            <a:round/>
            <a:headEnd len="sm" w="sm" type="none"/>
            <a:tailEnd len="sm" w="sm" type="none"/>
          </a:ln>
        </p:spPr>
      </p:cxnSp>
      <p:cxnSp>
        <p:nvCxnSpPr>
          <p:cNvPr id="148" name="Google Shape;148;p22"/>
          <p:cNvCxnSpPr/>
          <p:nvPr/>
        </p:nvCxnSpPr>
        <p:spPr>
          <a:xfrm>
            <a:off x="9809810" y="2366147"/>
            <a:ext cx="1352260" cy="0"/>
          </a:xfrm>
          <a:prstGeom prst="straightConnector1">
            <a:avLst/>
          </a:prstGeom>
          <a:noFill/>
          <a:ln cap="flat" cmpd="sng" w="57150">
            <a:solidFill>
              <a:schemeClr val="accent2"/>
            </a:solidFill>
            <a:prstDash val="solid"/>
            <a:round/>
            <a:headEnd len="sm" w="sm" type="none"/>
            <a:tailEnd len="sm" w="sm" type="none"/>
          </a:ln>
        </p:spPr>
      </p:cxnSp>
      <p:sp>
        <p:nvSpPr>
          <p:cNvPr id="149" name="Google Shape;149;p22"/>
          <p:cNvSpPr/>
          <p:nvPr/>
        </p:nvSpPr>
        <p:spPr>
          <a:xfrm>
            <a:off x="4673585" y="4634720"/>
            <a:ext cx="1353312" cy="1048512"/>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Arial"/>
              <a:buNone/>
            </a:pPr>
            <a:r>
              <a:rPr b="0" i="0" lang="en-US" sz="1500" u="none" cap="none" strike="noStrike">
                <a:solidFill>
                  <a:schemeClr val="dk1"/>
                </a:solidFill>
                <a:latin typeface="Open Sans SemiBold"/>
                <a:ea typeface="Open Sans SemiBold"/>
                <a:cs typeface="Open Sans SemiBold"/>
                <a:sym typeface="Open Sans SemiBold"/>
              </a:rPr>
              <a:t>Physical </a:t>
            </a:r>
            <a:r>
              <a:rPr lang="en-US" sz="1500">
                <a:solidFill>
                  <a:schemeClr val="dk1"/>
                </a:solidFill>
                <a:latin typeface="Open Sans SemiBold"/>
                <a:ea typeface="Open Sans SemiBold"/>
                <a:cs typeface="Open Sans SemiBold"/>
                <a:sym typeface="Open Sans SemiBold"/>
              </a:rPr>
              <a:t>R</a:t>
            </a:r>
            <a:r>
              <a:rPr b="0" i="0" lang="en-US" sz="1500" u="none" cap="none" strike="noStrike">
                <a:solidFill>
                  <a:schemeClr val="dk1"/>
                </a:solidFill>
                <a:latin typeface="Open Sans SemiBold"/>
                <a:ea typeface="Open Sans SemiBold"/>
                <a:cs typeface="Open Sans SemiBold"/>
                <a:sym typeface="Open Sans SemiBold"/>
              </a:rPr>
              <a:t>isk</a:t>
            </a:r>
            <a:endParaRPr b="0" i="0" sz="1500" u="none" cap="none" strike="noStrike">
              <a:solidFill>
                <a:schemeClr val="dk1"/>
              </a:solidFill>
              <a:latin typeface="Open Sans SemiBold"/>
              <a:ea typeface="Open Sans SemiBold"/>
              <a:cs typeface="Open Sans SemiBold"/>
              <a:sym typeface="Open Sans SemiBold"/>
            </a:endParaRPr>
          </a:p>
        </p:txBody>
      </p:sp>
      <p:sp>
        <p:nvSpPr>
          <p:cNvPr id="150" name="Google Shape;150;p22"/>
          <p:cNvSpPr/>
          <p:nvPr/>
        </p:nvSpPr>
        <p:spPr>
          <a:xfrm>
            <a:off x="3183363" y="4634716"/>
            <a:ext cx="1353300" cy="1048500"/>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Arial"/>
              <a:buNone/>
            </a:pPr>
            <a:r>
              <a:rPr b="0" i="0" lang="en-US" sz="1500" u="none" cap="none" strike="noStrike">
                <a:solidFill>
                  <a:schemeClr val="dk1"/>
                </a:solidFill>
                <a:latin typeface="Open Sans SemiBold"/>
                <a:ea typeface="Open Sans SemiBold"/>
                <a:cs typeface="Open Sans SemiBold"/>
                <a:sym typeface="Open Sans SemiBold"/>
              </a:rPr>
              <a:t>Target-</a:t>
            </a:r>
            <a:r>
              <a:rPr lang="en-US" sz="1500">
                <a:solidFill>
                  <a:schemeClr val="dk1"/>
                </a:solidFill>
                <a:latin typeface="Open Sans SemiBold"/>
                <a:ea typeface="Open Sans SemiBold"/>
                <a:cs typeface="Open Sans SemiBold"/>
                <a:sym typeface="Open Sans SemiBold"/>
              </a:rPr>
              <a:t>S</a:t>
            </a:r>
            <a:r>
              <a:rPr b="0" i="0" lang="en-US" sz="1500" u="none" cap="none" strike="noStrike">
                <a:solidFill>
                  <a:schemeClr val="dk1"/>
                </a:solidFill>
                <a:latin typeface="Open Sans SemiBold"/>
                <a:ea typeface="Open Sans SemiBold"/>
                <a:cs typeface="Open Sans SemiBold"/>
                <a:sym typeface="Open Sans SemiBold"/>
              </a:rPr>
              <a:t>etting and </a:t>
            </a:r>
            <a:r>
              <a:rPr lang="en-US" sz="1500">
                <a:solidFill>
                  <a:schemeClr val="dk1"/>
                </a:solidFill>
                <a:latin typeface="Open Sans SemiBold"/>
                <a:ea typeface="Open Sans SemiBold"/>
                <a:cs typeface="Open Sans SemiBold"/>
                <a:sym typeface="Open Sans SemiBold"/>
              </a:rPr>
              <a:t>A</a:t>
            </a:r>
            <a:r>
              <a:rPr b="0" i="0" lang="en-US" sz="1500" u="none" cap="none" strike="noStrike">
                <a:solidFill>
                  <a:schemeClr val="dk1"/>
                </a:solidFill>
                <a:latin typeface="Open Sans SemiBold"/>
                <a:ea typeface="Open Sans SemiBold"/>
                <a:cs typeface="Open Sans SemiBold"/>
                <a:sym typeface="Open Sans SemiBold"/>
              </a:rPr>
              <a:t>lignment </a:t>
            </a:r>
            <a:endParaRPr b="0" i="0" sz="1900" u="none" cap="none" strike="noStrike">
              <a:solidFill>
                <a:srgbClr val="000000"/>
              </a:solidFill>
              <a:latin typeface="Arial"/>
              <a:ea typeface="Arial"/>
              <a:cs typeface="Arial"/>
              <a:sym typeface="Arial"/>
            </a:endParaRPr>
          </a:p>
        </p:txBody>
      </p:sp>
      <p:sp>
        <p:nvSpPr>
          <p:cNvPr id="151" name="Google Shape;151;p22"/>
          <p:cNvSpPr/>
          <p:nvPr/>
        </p:nvSpPr>
        <p:spPr>
          <a:xfrm>
            <a:off x="1694227" y="4634716"/>
            <a:ext cx="1353312" cy="1048512"/>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Open Sans SemiBold"/>
                <a:ea typeface="Open Sans SemiBold"/>
                <a:cs typeface="Open Sans SemiBold"/>
                <a:sym typeface="Open Sans SemiBold"/>
              </a:rPr>
              <a:t>Transition Scenario Analysis</a:t>
            </a:r>
            <a:endParaRPr b="0" i="0" sz="1500" u="none" cap="none" strike="noStrike">
              <a:solidFill>
                <a:schemeClr val="dk1"/>
              </a:solidFill>
              <a:latin typeface="Open Sans SemiBold"/>
              <a:ea typeface="Open Sans SemiBold"/>
              <a:cs typeface="Open Sans SemiBold"/>
              <a:sym typeface="Open Sans SemiBold"/>
            </a:endParaRPr>
          </a:p>
        </p:txBody>
      </p:sp>
      <p:cxnSp>
        <p:nvCxnSpPr>
          <p:cNvPr id="152" name="Google Shape;152;p22"/>
          <p:cNvCxnSpPr/>
          <p:nvPr/>
        </p:nvCxnSpPr>
        <p:spPr>
          <a:xfrm>
            <a:off x="1694227" y="4597263"/>
            <a:ext cx="1352260" cy="0"/>
          </a:xfrm>
          <a:prstGeom prst="straightConnector1">
            <a:avLst/>
          </a:prstGeom>
          <a:noFill/>
          <a:ln cap="flat" cmpd="sng" w="57150">
            <a:solidFill>
              <a:schemeClr val="accent2"/>
            </a:solidFill>
            <a:prstDash val="solid"/>
            <a:round/>
            <a:headEnd len="sm" w="sm" type="none"/>
            <a:tailEnd len="sm" w="sm" type="none"/>
          </a:ln>
        </p:spPr>
      </p:cxnSp>
      <p:grpSp>
        <p:nvGrpSpPr>
          <p:cNvPr id="153" name="Google Shape;153;p22"/>
          <p:cNvGrpSpPr/>
          <p:nvPr/>
        </p:nvGrpSpPr>
        <p:grpSpPr>
          <a:xfrm>
            <a:off x="9145493" y="4601813"/>
            <a:ext cx="1353300" cy="1086296"/>
            <a:chOff x="3183643" y="4597263"/>
            <a:chExt cx="1353300" cy="1086296"/>
          </a:xfrm>
        </p:grpSpPr>
        <p:sp>
          <p:nvSpPr>
            <p:cNvPr id="154" name="Google Shape;154;p22"/>
            <p:cNvSpPr/>
            <p:nvPr/>
          </p:nvSpPr>
          <p:spPr>
            <a:xfrm>
              <a:off x="3183643" y="4635059"/>
              <a:ext cx="1353300" cy="1048500"/>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Arial"/>
                <a:buNone/>
              </a:pPr>
              <a:r>
                <a:rPr b="0" i="0" lang="en-US" sz="1500" u="none" cap="none" strike="noStrike">
                  <a:solidFill>
                    <a:schemeClr val="dk1"/>
                  </a:solidFill>
                  <a:latin typeface="Open Sans SemiBold"/>
                  <a:ea typeface="Open Sans SemiBold"/>
                  <a:cs typeface="Open Sans SemiBold"/>
                  <a:sym typeface="Open Sans SemiBold"/>
                </a:rPr>
                <a:t>Stress </a:t>
              </a:r>
              <a:r>
                <a:rPr lang="en-US" sz="1500">
                  <a:solidFill>
                    <a:schemeClr val="dk1"/>
                  </a:solidFill>
                  <a:latin typeface="Open Sans SemiBold"/>
                  <a:ea typeface="Open Sans SemiBold"/>
                  <a:cs typeface="Open Sans SemiBold"/>
                  <a:sym typeface="Open Sans SemiBold"/>
                </a:rPr>
                <a:t>T</a:t>
              </a:r>
              <a:r>
                <a:rPr b="0" i="0" lang="en-US" sz="1500" u="none" cap="none" strike="noStrike">
                  <a:solidFill>
                    <a:schemeClr val="dk1"/>
                  </a:solidFill>
                  <a:latin typeface="Open Sans SemiBold"/>
                  <a:ea typeface="Open Sans SemiBold"/>
                  <a:cs typeface="Open Sans SemiBold"/>
                  <a:sym typeface="Open Sans SemiBold"/>
                </a:rPr>
                <a:t>esting</a:t>
              </a:r>
              <a:endParaRPr b="0" i="0" sz="1500" u="none" cap="none" strike="noStrike">
                <a:solidFill>
                  <a:schemeClr val="dk1"/>
                </a:solidFill>
                <a:latin typeface="Open Sans SemiBold"/>
                <a:ea typeface="Open Sans SemiBold"/>
                <a:cs typeface="Open Sans SemiBold"/>
                <a:sym typeface="Open Sans SemiBold"/>
              </a:endParaRPr>
            </a:p>
          </p:txBody>
        </p:sp>
        <p:cxnSp>
          <p:nvCxnSpPr>
            <p:cNvPr id="155" name="Google Shape;155;p22"/>
            <p:cNvCxnSpPr/>
            <p:nvPr/>
          </p:nvCxnSpPr>
          <p:spPr>
            <a:xfrm>
              <a:off x="3183643" y="4597263"/>
              <a:ext cx="1352400" cy="0"/>
            </a:xfrm>
            <a:prstGeom prst="straightConnector1">
              <a:avLst/>
            </a:prstGeom>
            <a:noFill/>
            <a:ln cap="flat" cmpd="sng" w="57150">
              <a:solidFill>
                <a:schemeClr val="accent6"/>
              </a:solidFill>
              <a:prstDash val="solid"/>
              <a:round/>
              <a:headEnd len="sm" w="sm" type="none"/>
              <a:tailEnd len="sm" w="sm" type="none"/>
            </a:ln>
          </p:spPr>
        </p:cxnSp>
      </p:grpSp>
      <p:cxnSp>
        <p:nvCxnSpPr>
          <p:cNvPr id="156" name="Google Shape;156;p22"/>
          <p:cNvCxnSpPr/>
          <p:nvPr/>
        </p:nvCxnSpPr>
        <p:spPr>
          <a:xfrm>
            <a:off x="4673585" y="4597263"/>
            <a:ext cx="1352260" cy="0"/>
          </a:xfrm>
          <a:prstGeom prst="straightConnector1">
            <a:avLst/>
          </a:prstGeom>
          <a:noFill/>
          <a:ln cap="flat" cmpd="sng" w="57150">
            <a:solidFill>
              <a:schemeClr val="accent2"/>
            </a:solidFill>
            <a:prstDash val="solid"/>
            <a:round/>
            <a:headEnd len="sm" w="sm" type="none"/>
            <a:tailEnd len="sm" w="sm" type="none"/>
          </a:ln>
        </p:spPr>
      </p:cxnSp>
      <p:grpSp>
        <p:nvGrpSpPr>
          <p:cNvPr id="157" name="Google Shape;157;p22"/>
          <p:cNvGrpSpPr/>
          <p:nvPr/>
        </p:nvGrpSpPr>
        <p:grpSpPr>
          <a:xfrm>
            <a:off x="6163527" y="4597263"/>
            <a:ext cx="1353312" cy="1085968"/>
            <a:chOff x="6163527" y="4597263"/>
            <a:chExt cx="1353312" cy="1085968"/>
          </a:xfrm>
        </p:grpSpPr>
        <p:sp>
          <p:nvSpPr>
            <p:cNvPr id="158" name="Google Shape;158;p22"/>
            <p:cNvSpPr/>
            <p:nvPr/>
          </p:nvSpPr>
          <p:spPr>
            <a:xfrm>
              <a:off x="6163527" y="4634719"/>
              <a:ext cx="1353312" cy="1048512"/>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Arial"/>
                <a:buNone/>
              </a:pPr>
              <a:r>
                <a:rPr b="0" i="0" lang="en-US" sz="1500" u="none" cap="none" strike="noStrike">
                  <a:solidFill>
                    <a:schemeClr val="dk1"/>
                  </a:solidFill>
                  <a:latin typeface="Open Sans SemiBold"/>
                  <a:ea typeface="Open Sans SemiBold"/>
                  <a:cs typeface="Open Sans SemiBold"/>
                  <a:sym typeface="Open Sans SemiBold"/>
                </a:rPr>
                <a:t>Top</a:t>
              </a:r>
              <a:r>
                <a:rPr lang="en-US" sz="1500">
                  <a:solidFill>
                    <a:schemeClr val="dk1"/>
                  </a:solidFill>
                  <a:latin typeface="Open Sans SemiBold"/>
                  <a:ea typeface="Open Sans SemiBold"/>
                  <a:cs typeface="Open Sans SemiBold"/>
                  <a:sym typeface="Open Sans SemiBold"/>
                </a:rPr>
                <a:t>-D</a:t>
              </a:r>
              <a:r>
                <a:rPr b="0" i="0" lang="en-US" sz="1500" u="none" cap="none" strike="noStrike">
                  <a:solidFill>
                    <a:schemeClr val="dk1"/>
                  </a:solidFill>
                  <a:latin typeface="Open Sans SemiBold"/>
                  <a:ea typeface="Open Sans SemiBold"/>
                  <a:cs typeface="Open Sans SemiBold"/>
                  <a:sym typeface="Open Sans SemiBold"/>
                </a:rPr>
                <a:t>own</a:t>
              </a:r>
              <a:endParaRPr b="0" i="0" sz="1500" u="none" cap="none" strike="noStrike">
                <a:solidFill>
                  <a:schemeClr val="dk1"/>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400"/>
                <a:buFont typeface="Arial"/>
                <a:buNone/>
              </a:pPr>
              <a:r>
                <a:rPr lang="en-US" sz="1500">
                  <a:solidFill>
                    <a:schemeClr val="dk1"/>
                  </a:solidFill>
                  <a:latin typeface="Open Sans SemiBold"/>
                  <a:ea typeface="Open Sans SemiBold"/>
                  <a:cs typeface="Open Sans SemiBold"/>
                  <a:sym typeface="Open Sans SemiBold"/>
                </a:rPr>
                <a:t>P</a:t>
              </a:r>
              <a:r>
                <a:rPr b="0" i="0" lang="en-US" sz="1500" u="none" cap="none" strike="noStrike">
                  <a:solidFill>
                    <a:schemeClr val="dk1"/>
                  </a:solidFill>
                  <a:latin typeface="Open Sans SemiBold"/>
                  <a:ea typeface="Open Sans SemiBold"/>
                  <a:cs typeface="Open Sans SemiBold"/>
                  <a:sym typeface="Open Sans SemiBold"/>
                </a:rPr>
                <a:t>ortfolio </a:t>
              </a:r>
              <a:r>
                <a:rPr lang="en-US" sz="1500">
                  <a:solidFill>
                    <a:schemeClr val="dk1"/>
                  </a:solidFill>
                  <a:latin typeface="Open Sans SemiBold"/>
                  <a:ea typeface="Open Sans SemiBold"/>
                  <a:cs typeface="Open Sans SemiBold"/>
                  <a:sym typeface="Open Sans SemiBold"/>
                </a:rPr>
                <a:t>A</a:t>
              </a:r>
              <a:r>
                <a:rPr b="0" i="0" lang="en-US" sz="1500" u="none" cap="none" strike="noStrike">
                  <a:solidFill>
                    <a:schemeClr val="dk1"/>
                  </a:solidFill>
                  <a:latin typeface="Open Sans SemiBold"/>
                  <a:ea typeface="Open Sans SemiBold"/>
                  <a:cs typeface="Open Sans SemiBold"/>
                  <a:sym typeface="Open Sans SemiBold"/>
                </a:rPr>
                <a:t>nalysis</a:t>
              </a:r>
              <a:endParaRPr b="0" i="0" sz="1500" u="none" cap="none" strike="noStrike">
                <a:solidFill>
                  <a:schemeClr val="dk1"/>
                </a:solidFill>
                <a:latin typeface="Open Sans SemiBold"/>
                <a:ea typeface="Open Sans SemiBold"/>
                <a:cs typeface="Open Sans SemiBold"/>
                <a:sym typeface="Open Sans SemiBold"/>
              </a:endParaRPr>
            </a:p>
          </p:txBody>
        </p:sp>
        <p:cxnSp>
          <p:nvCxnSpPr>
            <p:cNvPr id="159" name="Google Shape;159;p22"/>
            <p:cNvCxnSpPr/>
            <p:nvPr/>
          </p:nvCxnSpPr>
          <p:spPr>
            <a:xfrm>
              <a:off x="6163527" y="4597263"/>
              <a:ext cx="1352260" cy="0"/>
            </a:xfrm>
            <a:prstGeom prst="straightConnector1">
              <a:avLst/>
            </a:prstGeom>
            <a:noFill/>
            <a:ln cap="flat" cmpd="sng" w="57150">
              <a:solidFill>
                <a:schemeClr val="accent6"/>
              </a:solidFill>
              <a:prstDash val="solid"/>
              <a:round/>
              <a:headEnd len="sm" w="sm" type="none"/>
              <a:tailEnd len="sm" w="sm" type="none"/>
            </a:ln>
          </p:spPr>
        </p:cxnSp>
      </p:grpSp>
      <p:grpSp>
        <p:nvGrpSpPr>
          <p:cNvPr id="160" name="Google Shape;160;p22"/>
          <p:cNvGrpSpPr/>
          <p:nvPr/>
        </p:nvGrpSpPr>
        <p:grpSpPr>
          <a:xfrm>
            <a:off x="7654521" y="4597263"/>
            <a:ext cx="1353312" cy="1085968"/>
            <a:chOff x="7654521" y="4597263"/>
            <a:chExt cx="1353312" cy="1085968"/>
          </a:xfrm>
        </p:grpSpPr>
        <p:sp>
          <p:nvSpPr>
            <p:cNvPr id="161" name="Google Shape;161;p22"/>
            <p:cNvSpPr/>
            <p:nvPr/>
          </p:nvSpPr>
          <p:spPr>
            <a:xfrm>
              <a:off x="7654521" y="4634719"/>
              <a:ext cx="1353312" cy="1048512"/>
            </a:xfrm>
            <a:prstGeom prst="rect">
              <a:avLst/>
            </a:prstGeom>
            <a:solidFill>
              <a:srgbClr val="D9D9D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2400"/>
                <a:buFont typeface="Arial"/>
                <a:buNone/>
              </a:pPr>
              <a:r>
                <a:rPr b="0" i="0" lang="en-US" sz="1500" u="none" cap="none" strike="noStrike">
                  <a:solidFill>
                    <a:schemeClr val="dk1"/>
                  </a:solidFill>
                  <a:latin typeface="Open Sans SemiBold"/>
                  <a:ea typeface="Open Sans SemiBold"/>
                  <a:cs typeface="Open Sans SemiBold"/>
                  <a:sym typeface="Open Sans SemiBold"/>
                </a:rPr>
                <a:t>Bottom</a:t>
              </a:r>
              <a:r>
                <a:rPr lang="en-US" sz="1500">
                  <a:solidFill>
                    <a:schemeClr val="dk1"/>
                  </a:solidFill>
                  <a:latin typeface="Open Sans SemiBold"/>
                  <a:ea typeface="Open Sans SemiBold"/>
                  <a:cs typeface="Open Sans SemiBold"/>
                  <a:sym typeface="Open Sans SemiBold"/>
                </a:rPr>
                <a:t>-U</a:t>
              </a:r>
              <a:r>
                <a:rPr b="0" i="0" lang="en-US" sz="1500" u="none" cap="none" strike="noStrike">
                  <a:solidFill>
                    <a:schemeClr val="dk1"/>
                  </a:solidFill>
                  <a:latin typeface="Open Sans SemiBold"/>
                  <a:ea typeface="Open Sans SemiBold"/>
                  <a:cs typeface="Open Sans SemiBold"/>
                  <a:sym typeface="Open Sans SemiBold"/>
                </a:rPr>
                <a:t>p</a:t>
              </a:r>
              <a:endParaRPr b="0" i="0" sz="1500" u="none" cap="none" strike="noStrike">
                <a:solidFill>
                  <a:schemeClr val="dk1"/>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2400"/>
                <a:buFont typeface="Arial"/>
                <a:buNone/>
              </a:pPr>
              <a:r>
                <a:rPr lang="en-US" sz="1500">
                  <a:solidFill>
                    <a:schemeClr val="dk1"/>
                  </a:solidFill>
                  <a:latin typeface="Open Sans SemiBold"/>
                  <a:ea typeface="Open Sans SemiBold"/>
                  <a:cs typeface="Open Sans SemiBold"/>
                  <a:sym typeface="Open Sans SemiBold"/>
                </a:rPr>
                <a:t>C</a:t>
              </a:r>
              <a:r>
                <a:rPr b="0" i="0" lang="en-US" sz="1500" u="none" cap="none" strike="noStrike">
                  <a:solidFill>
                    <a:schemeClr val="dk1"/>
                  </a:solidFill>
                  <a:latin typeface="Open Sans SemiBold"/>
                  <a:ea typeface="Open Sans SemiBold"/>
                  <a:cs typeface="Open Sans SemiBold"/>
                  <a:sym typeface="Open Sans SemiBold"/>
                </a:rPr>
                <a:t>ompany &amp; </a:t>
              </a:r>
              <a:r>
                <a:rPr lang="en-US" sz="1500">
                  <a:solidFill>
                    <a:schemeClr val="dk1"/>
                  </a:solidFill>
                  <a:latin typeface="Open Sans SemiBold"/>
                  <a:ea typeface="Open Sans SemiBold"/>
                  <a:cs typeface="Open Sans SemiBold"/>
                  <a:sym typeface="Open Sans SemiBold"/>
                </a:rPr>
                <a:t>S</a:t>
              </a:r>
              <a:r>
                <a:rPr b="0" i="0" lang="en-US" sz="1500" u="none" cap="none" strike="noStrike">
                  <a:solidFill>
                    <a:schemeClr val="dk1"/>
                  </a:solidFill>
                  <a:latin typeface="Open Sans SemiBold"/>
                  <a:ea typeface="Open Sans SemiBold"/>
                  <a:cs typeface="Open Sans SemiBold"/>
                  <a:sym typeface="Open Sans SemiBold"/>
                </a:rPr>
                <a:t>ecurity </a:t>
              </a:r>
              <a:r>
                <a:rPr lang="en-US" sz="1500">
                  <a:solidFill>
                    <a:schemeClr val="dk1"/>
                  </a:solidFill>
                  <a:latin typeface="Open Sans SemiBold"/>
                  <a:ea typeface="Open Sans SemiBold"/>
                  <a:cs typeface="Open Sans SemiBold"/>
                  <a:sym typeface="Open Sans SemiBold"/>
                </a:rPr>
                <a:t>A</a:t>
              </a:r>
              <a:r>
                <a:rPr b="0" i="0" lang="en-US" sz="1500" u="none" cap="none" strike="noStrike">
                  <a:solidFill>
                    <a:schemeClr val="dk1"/>
                  </a:solidFill>
                  <a:latin typeface="Open Sans SemiBold"/>
                  <a:ea typeface="Open Sans SemiBold"/>
                  <a:cs typeface="Open Sans SemiBold"/>
                  <a:sym typeface="Open Sans SemiBold"/>
                </a:rPr>
                <a:t>nalysis</a:t>
              </a:r>
              <a:endParaRPr b="0" i="0" sz="1500" u="none" cap="none" strike="noStrike">
                <a:solidFill>
                  <a:schemeClr val="dk1"/>
                </a:solidFill>
                <a:latin typeface="Open Sans SemiBold"/>
                <a:ea typeface="Open Sans SemiBold"/>
                <a:cs typeface="Open Sans SemiBold"/>
                <a:sym typeface="Open Sans SemiBold"/>
              </a:endParaRPr>
            </a:p>
          </p:txBody>
        </p:sp>
        <p:cxnSp>
          <p:nvCxnSpPr>
            <p:cNvPr id="162" name="Google Shape;162;p22"/>
            <p:cNvCxnSpPr/>
            <p:nvPr/>
          </p:nvCxnSpPr>
          <p:spPr>
            <a:xfrm>
              <a:off x="7654521" y="4597263"/>
              <a:ext cx="1352260" cy="0"/>
            </a:xfrm>
            <a:prstGeom prst="straightConnector1">
              <a:avLst/>
            </a:prstGeom>
            <a:noFill/>
            <a:ln cap="flat" cmpd="sng" w="57150">
              <a:solidFill>
                <a:schemeClr val="accent6"/>
              </a:solidFill>
              <a:prstDash val="solid"/>
              <a:round/>
              <a:headEnd len="sm" w="sm" type="none"/>
              <a:tailEnd len="sm" w="sm" type="none"/>
            </a:ln>
          </p:spPr>
        </p:cxnSp>
      </p:grpSp>
      <p:cxnSp>
        <p:nvCxnSpPr>
          <p:cNvPr id="163" name="Google Shape;163;p22"/>
          <p:cNvCxnSpPr/>
          <p:nvPr/>
        </p:nvCxnSpPr>
        <p:spPr>
          <a:xfrm>
            <a:off x="3183363" y="4597263"/>
            <a:ext cx="1352400" cy="0"/>
          </a:xfrm>
          <a:prstGeom prst="straightConnector1">
            <a:avLst/>
          </a:prstGeom>
          <a:noFill/>
          <a:ln cap="flat" cmpd="sng" w="57150">
            <a:solidFill>
              <a:schemeClr val="accent2"/>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25359" y="70592"/>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OS-C components and workstreams </a:t>
            </a:r>
            <a:endParaRPr/>
          </a:p>
        </p:txBody>
      </p:sp>
      <p:grpSp>
        <p:nvGrpSpPr>
          <p:cNvPr id="170" name="Google Shape;170;p23"/>
          <p:cNvGrpSpPr/>
          <p:nvPr/>
        </p:nvGrpSpPr>
        <p:grpSpPr>
          <a:xfrm>
            <a:off x="446280" y="860300"/>
            <a:ext cx="10848057" cy="5258671"/>
            <a:chOff x="692797" y="807782"/>
            <a:chExt cx="7447816" cy="3610380"/>
          </a:xfrm>
        </p:grpSpPr>
        <p:sp>
          <p:nvSpPr>
            <p:cNvPr id="171" name="Google Shape;171;p23"/>
            <p:cNvSpPr/>
            <p:nvPr/>
          </p:nvSpPr>
          <p:spPr>
            <a:xfrm>
              <a:off x="695287" y="807782"/>
              <a:ext cx="5761500" cy="1491312"/>
            </a:xfrm>
            <a:prstGeom prst="roundRect">
              <a:avLst>
                <a:gd fmla="val 0" name="adj"/>
              </a:avLst>
            </a:prstGeom>
            <a:solidFill>
              <a:srgbClr val="A5A5A5"/>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Portfolio Alignment,</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Physical Risk &amp;</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Transition Analysis</a:t>
              </a:r>
              <a:endParaRPr b="0" i="0" sz="900" u="none" cap="none" strike="noStrike">
                <a:solidFill>
                  <a:srgbClr val="FFFFFF"/>
                </a:solidFill>
                <a:latin typeface="Open Sans SemiBold"/>
                <a:ea typeface="Open Sans SemiBold"/>
                <a:cs typeface="Open Sans SemiBold"/>
                <a:sym typeface="Open Sans SemiBold"/>
              </a:endParaRPr>
            </a:p>
          </p:txBody>
        </p:sp>
        <p:sp>
          <p:nvSpPr>
            <p:cNvPr id="172" name="Google Shape;172;p23"/>
            <p:cNvSpPr/>
            <p:nvPr/>
          </p:nvSpPr>
          <p:spPr>
            <a:xfrm>
              <a:off x="695287" y="3206783"/>
              <a:ext cx="5761500" cy="716700"/>
            </a:xfrm>
            <a:prstGeom prst="roundRect">
              <a:avLst>
                <a:gd fmla="val 0" name="adj"/>
              </a:avLst>
            </a:prstGeom>
            <a:solidFill>
              <a:schemeClr val="accent1"/>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Data commons</a:t>
              </a:r>
              <a:endParaRPr b="0" i="0" sz="9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data types (e.g.,</a:t>
              </a:r>
              <a:endParaRPr b="0" i="0" sz="9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counterparty/</a:t>
              </a:r>
              <a:endParaRPr b="0" i="0" sz="9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corporates)</a:t>
              </a:r>
              <a:endParaRPr b="0" i="0" sz="900" u="none" cap="none" strike="noStrike">
                <a:solidFill>
                  <a:srgbClr val="FFFFFF"/>
                </a:solidFill>
                <a:latin typeface="Open Sans SemiBold"/>
                <a:ea typeface="Open Sans SemiBold"/>
                <a:cs typeface="Open Sans SemiBold"/>
                <a:sym typeface="Open Sans SemiBold"/>
              </a:endParaRPr>
            </a:p>
          </p:txBody>
        </p:sp>
        <p:grpSp>
          <p:nvGrpSpPr>
            <p:cNvPr id="173" name="Google Shape;173;p23"/>
            <p:cNvGrpSpPr/>
            <p:nvPr/>
          </p:nvGrpSpPr>
          <p:grpSpPr>
            <a:xfrm>
              <a:off x="1887782" y="3431967"/>
              <a:ext cx="4450862" cy="276224"/>
              <a:chOff x="2998" y="287619"/>
              <a:chExt cx="6495712" cy="415500"/>
            </a:xfrm>
          </p:grpSpPr>
          <p:sp>
            <p:nvSpPr>
              <p:cNvPr id="174" name="Google Shape;174;p23"/>
              <p:cNvSpPr/>
              <p:nvPr/>
            </p:nvSpPr>
            <p:spPr>
              <a:xfrm>
                <a:off x="2998" y="287619"/>
                <a:ext cx="1754700" cy="415500"/>
              </a:xfrm>
              <a:prstGeom prst="chevron">
                <a:avLst>
                  <a:gd fmla="val 50000" name="adj"/>
                </a:avLst>
              </a:prstGeom>
              <a:solidFill>
                <a:srgbClr val="035F95"/>
              </a:solidFill>
              <a:ln cap="flat" cmpd="sng" w="12700">
                <a:solidFill>
                  <a:srgbClr val="003865"/>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75" name="Google Shape;175;p23"/>
              <p:cNvSpPr txBox="1"/>
              <p:nvPr/>
            </p:nvSpPr>
            <p:spPr>
              <a:xfrm>
                <a:off x="210820" y="287619"/>
                <a:ext cx="1339200" cy="415500"/>
              </a:xfrm>
              <a:prstGeom prst="rect">
                <a:avLst/>
              </a:prstGeom>
              <a:noFill/>
              <a:ln>
                <a:noFill/>
              </a:ln>
            </p:spPr>
            <p:txBody>
              <a:bodyPr anchorCtr="0" anchor="ctr" bIns="17325" lIns="51975" spcFirstLastPara="1" rIns="17325" wrap="square" tIns="173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200" u="none" cap="none" strike="noStrike">
                    <a:solidFill>
                      <a:srgbClr val="FFFFFF"/>
                    </a:solidFill>
                    <a:latin typeface="Open Sans SemiBold"/>
                    <a:ea typeface="Open Sans SemiBold"/>
                    <a:cs typeface="Open Sans SemiBold"/>
                    <a:sym typeface="Open Sans SemiBold"/>
                  </a:rPr>
                  <a:t>Entity Matching</a:t>
                </a:r>
                <a:endParaRPr b="0" i="0" sz="1200" u="none" cap="none" strike="noStrike">
                  <a:solidFill>
                    <a:srgbClr val="000000"/>
                  </a:solidFill>
                  <a:latin typeface="Open Sans SemiBold"/>
                  <a:ea typeface="Open Sans SemiBold"/>
                  <a:cs typeface="Open Sans SemiBold"/>
                  <a:sym typeface="Open Sans SemiBold"/>
                </a:endParaRPr>
              </a:p>
            </p:txBody>
          </p:sp>
          <p:sp>
            <p:nvSpPr>
              <p:cNvPr id="176" name="Google Shape;176;p23"/>
              <p:cNvSpPr/>
              <p:nvPr/>
            </p:nvSpPr>
            <p:spPr>
              <a:xfrm>
                <a:off x="1582330" y="287619"/>
                <a:ext cx="1754700" cy="415500"/>
              </a:xfrm>
              <a:prstGeom prst="chevron">
                <a:avLst>
                  <a:gd fmla="val 50000" name="adj"/>
                </a:avLst>
              </a:prstGeom>
              <a:solidFill>
                <a:srgbClr val="035F95"/>
              </a:solidFill>
              <a:ln cap="flat" cmpd="sng" w="12700">
                <a:solidFill>
                  <a:srgbClr val="003865"/>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77" name="Google Shape;177;p23"/>
              <p:cNvSpPr txBox="1"/>
              <p:nvPr/>
            </p:nvSpPr>
            <p:spPr>
              <a:xfrm>
                <a:off x="1790150" y="287619"/>
                <a:ext cx="1339200" cy="415500"/>
              </a:xfrm>
              <a:prstGeom prst="rect">
                <a:avLst/>
              </a:prstGeom>
              <a:noFill/>
              <a:ln>
                <a:noFill/>
              </a:ln>
            </p:spPr>
            <p:txBody>
              <a:bodyPr anchorCtr="0" anchor="ctr" bIns="17325" lIns="51975" spcFirstLastPara="1" rIns="17325" wrap="square" tIns="173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200" u="none" cap="none" strike="noStrike">
                    <a:solidFill>
                      <a:srgbClr val="FFFFFF"/>
                    </a:solidFill>
                    <a:latin typeface="Open Sans SemiBold"/>
                    <a:ea typeface="Open Sans SemiBold"/>
                    <a:cs typeface="Open Sans SemiBold"/>
                    <a:sym typeface="Open Sans SemiBold"/>
                  </a:rPr>
                  <a:t>Assets</a:t>
                </a:r>
                <a:endParaRPr b="0" i="0" sz="1200" u="none" cap="none" strike="noStrike">
                  <a:solidFill>
                    <a:srgbClr val="FFFFFF"/>
                  </a:solidFill>
                  <a:latin typeface="Open Sans SemiBold"/>
                  <a:ea typeface="Open Sans SemiBold"/>
                  <a:cs typeface="Open Sans SemiBold"/>
                  <a:sym typeface="Open Sans SemiBold"/>
                </a:endParaRPr>
              </a:p>
            </p:txBody>
          </p:sp>
          <p:sp>
            <p:nvSpPr>
              <p:cNvPr id="178" name="Google Shape;178;p23"/>
              <p:cNvSpPr/>
              <p:nvPr/>
            </p:nvSpPr>
            <p:spPr>
              <a:xfrm>
                <a:off x="3161664" y="287619"/>
                <a:ext cx="1754700" cy="415500"/>
              </a:xfrm>
              <a:prstGeom prst="chevron">
                <a:avLst>
                  <a:gd fmla="val 50000" name="adj"/>
                </a:avLst>
              </a:prstGeom>
              <a:solidFill>
                <a:srgbClr val="035F95"/>
              </a:solidFill>
              <a:ln cap="flat" cmpd="sng" w="12700">
                <a:solidFill>
                  <a:srgbClr val="003865"/>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79" name="Google Shape;179;p23"/>
              <p:cNvSpPr txBox="1"/>
              <p:nvPr/>
            </p:nvSpPr>
            <p:spPr>
              <a:xfrm>
                <a:off x="3369484" y="287619"/>
                <a:ext cx="1339200" cy="415500"/>
              </a:xfrm>
              <a:prstGeom prst="rect">
                <a:avLst/>
              </a:prstGeom>
              <a:noFill/>
              <a:ln>
                <a:noFill/>
              </a:ln>
            </p:spPr>
            <p:txBody>
              <a:bodyPr anchorCtr="0" anchor="ctr" bIns="17325" lIns="51975" spcFirstLastPara="1" rIns="17325" wrap="square" tIns="173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200" u="none" cap="none" strike="noStrike">
                    <a:solidFill>
                      <a:srgbClr val="FFFFFF"/>
                    </a:solidFill>
                    <a:latin typeface="Open Sans SemiBold"/>
                    <a:ea typeface="Open Sans SemiBold"/>
                    <a:cs typeface="Open Sans SemiBold"/>
                    <a:sym typeface="Open Sans SemiBold"/>
                  </a:rPr>
                  <a:t>Emissions, Targets, Progress</a:t>
                </a:r>
                <a:endParaRPr b="0" i="0" sz="1200" u="none" cap="none" strike="noStrike">
                  <a:solidFill>
                    <a:srgbClr val="000000"/>
                  </a:solidFill>
                  <a:latin typeface="Open Sans SemiBold"/>
                  <a:ea typeface="Open Sans SemiBold"/>
                  <a:cs typeface="Open Sans SemiBold"/>
                  <a:sym typeface="Open Sans SemiBold"/>
                </a:endParaRPr>
              </a:p>
            </p:txBody>
          </p:sp>
          <p:sp>
            <p:nvSpPr>
              <p:cNvPr id="180" name="Google Shape;180;p23"/>
              <p:cNvSpPr/>
              <p:nvPr/>
            </p:nvSpPr>
            <p:spPr>
              <a:xfrm>
                <a:off x="4744010" y="287619"/>
                <a:ext cx="1754700" cy="415500"/>
              </a:xfrm>
              <a:prstGeom prst="chevron">
                <a:avLst>
                  <a:gd fmla="val 50000" name="adj"/>
                </a:avLst>
              </a:prstGeom>
              <a:solidFill>
                <a:srgbClr val="035F95"/>
              </a:solidFill>
              <a:ln cap="flat" cmpd="sng" w="12700">
                <a:solidFill>
                  <a:srgbClr val="003865"/>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81" name="Google Shape;181;p23"/>
              <p:cNvSpPr txBox="1"/>
              <p:nvPr/>
            </p:nvSpPr>
            <p:spPr>
              <a:xfrm>
                <a:off x="4951831" y="287619"/>
                <a:ext cx="1339200" cy="415500"/>
              </a:xfrm>
              <a:prstGeom prst="rect">
                <a:avLst/>
              </a:prstGeom>
              <a:noFill/>
              <a:ln>
                <a:noFill/>
              </a:ln>
            </p:spPr>
            <p:txBody>
              <a:bodyPr anchorCtr="0" anchor="ctr" bIns="17325" lIns="51975" spcFirstLastPara="1" rIns="17325" wrap="square" tIns="173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200" u="none" cap="none" strike="noStrike">
                    <a:solidFill>
                      <a:srgbClr val="FFFFFF"/>
                    </a:solidFill>
                    <a:latin typeface="Open Sans SemiBold"/>
                    <a:ea typeface="Open Sans SemiBold"/>
                    <a:cs typeface="Open Sans SemiBold"/>
                    <a:sym typeface="Open Sans SemiBold"/>
                  </a:rPr>
                  <a:t>Other</a:t>
                </a:r>
                <a:endParaRPr b="0" i="0" sz="1200" u="none" cap="none" strike="noStrike">
                  <a:solidFill>
                    <a:srgbClr val="000000"/>
                  </a:solidFill>
                  <a:latin typeface="Open Sans SemiBold"/>
                  <a:ea typeface="Open Sans SemiBold"/>
                  <a:cs typeface="Open Sans SemiBold"/>
                  <a:sym typeface="Open Sans SemiBold"/>
                </a:endParaRPr>
              </a:p>
            </p:txBody>
          </p:sp>
        </p:grpSp>
        <p:grpSp>
          <p:nvGrpSpPr>
            <p:cNvPr id="182" name="Google Shape;182;p23"/>
            <p:cNvGrpSpPr/>
            <p:nvPr/>
          </p:nvGrpSpPr>
          <p:grpSpPr>
            <a:xfrm>
              <a:off x="4943040" y="905748"/>
              <a:ext cx="1202959" cy="1161576"/>
              <a:chOff x="116447" y="40098"/>
              <a:chExt cx="1755631" cy="1747257"/>
            </a:xfrm>
          </p:grpSpPr>
          <p:sp>
            <p:nvSpPr>
              <p:cNvPr id="183" name="Google Shape;183;p23"/>
              <p:cNvSpPr/>
              <p:nvPr/>
            </p:nvSpPr>
            <p:spPr>
              <a:xfrm>
                <a:off x="116447" y="40098"/>
                <a:ext cx="1755631" cy="1747257"/>
              </a:xfrm>
              <a:prstGeom prst="ellipse">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184" name="Google Shape;184;p23"/>
              <p:cNvSpPr txBox="1"/>
              <p:nvPr/>
            </p:nvSpPr>
            <p:spPr>
              <a:xfrm>
                <a:off x="473003" y="439666"/>
                <a:ext cx="1062342" cy="1080464"/>
              </a:xfrm>
              <a:prstGeom prst="rect">
                <a:avLst/>
              </a:prstGeom>
              <a:solidFill>
                <a:schemeClr val="dk1"/>
              </a:solid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rgbClr val="FFFFFF"/>
                  </a:buClr>
                  <a:buSzPts val="1700"/>
                  <a:buFont typeface="Calibri"/>
                  <a:buNone/>
                </a:pPr>
                <a:r>
                  <a:rPr b="0" i="0" lang="en-US" sz="1500" u="none" cap="none" strike="noStrike">
                    <a:solidFill>
                      <a:srgbClr val="FFFFFF"/>
                    </a:solidFill>
                    <a:latin typeface="Open Sans SemiBold"/>
                    <a:ea typeface="Open Sans SemiBold"/>
                    <a:cs typeface="Open Sans SemiBold"/>
                    <a:sym typeface="Open Sans SemiBold"/>
                  </a:rPr>
                  <a:t>Financial</a:t>
                </a:r>
                <a:endParaRPr b="0" i="0" sz="19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FFFFFF"/>
                  </a:buClr>
                  <a:buSzPts val="1700"/>
                  <a:buFont typeface="Calibri"/>
                  <a:buNone/>
                </a:pPr>
                <a:r>
                  <a:rPr b="0" i="0" lang="en-US" sz="1500" u="none" cap="none" strike="noStrike">
                    <a:solidFill>
                      <a:srgbClr val="FFFFFF"/>
                    </a:solidFill>
                    <a:latin typeface="Open Sans SemiBold"/>
                    <a:ea typeface="Open Sans SemiBold"/>
                    <a:cs typeface="Open Sans SemiBold"/>
                    <a:sym typeface="Open Sans SemiBold"/>
                  </a:rPr>
                  <a:t>&amp;</a:t>
                </a:r>
                <a:endParaRPr b="0" i="0" sz="19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FFFFFF"/>
                  </a:buClr>
                  <a:buSzPts val="1700"/>
                  <a:buFont typeface="Calibri"/>
                  <a:buNone/>
                </a:pPr>
                <a:r>
                  <a:rPr b="0" i="0" lang="en-US" sz="1500" u="none" cap="none" strike="noStrike">
                    <a:solidFill>
                      <a:srgbClr val="FFFFFF"/>
                    </a:solidFill>
                    <a:latin typeface="Open Sans SemiBold"/>
                    <a:ea typeface="Open Sans SemiBold"/>
                    <a:cs typeface="Open Sans SemiBold"/>
                    <a:sym typeface="Open Sans SemiBold"/>
                  </a:rPr>
                  <a:t>Climate  Impact</a:t>
                </a:r>
                <a:endParaRPr b="0" i="0" sz="1200" u="none" cap="none" strike="noStrike">
                  <a:solidFill>
                    <a:srgbClr val="000000"/>
                  </a:solidFill>
                  <a:latin typeface="Open Sans SemiBold"/>
                  <a:ea typeface="Open Sans SemiBold"/>
                  <a:cs typeface="Open Sans SemiBold"/>
                  <a:sym typeface="Open Sans SemiBold"/>
                </a:endParaRPr>
              </a:p>
            </p:txBody>
          </p:sp>
        </p:grpSp>
        <p:sp>
          <p:nvSpPr>
            <p:cNvPr id="185" name="Google Shape;185;p23"/>
            <p:cNvSpPr/>
            <p:nvPr/>
          </p:nvSpPr>
          <p:spPr>
            <a:xfrm>
              <a:off x="692797" y="2549802"/>
              <a:ext cx="5761500" cy="393900"/>
            </a:xfrm>
            <a:prstGeom prst="roundRect">
              <a:avLst>
                <a:gd fmla="val 0" name="adj"/>
              </a:avLst>
            </a:prstGeom>
            <a:solidFill>
              <a:schemeClr val="accent2"/>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Data commons</a:t>
              </a:r>
              <a:endParaRPr b="0" i="0" sz="900" u="none" cap="none" strike="noStrike">
                <a:solidFill>
                  <a:srgbClr val="FFFFF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Open Sans SemiBold"/>
                  <a:ea typeface="Open Sans SemiBold"/>
                  <a:cs typeface="Open Sans SemiBold"/>
                  <a:sym typeface="Open Sans SemiBold"/>
                </a:rPr>
                <a:t>functionality</a:t>
              </a:r>
              <a:endParaRPr b="0" i="0" sz="900" u="none" cap="none" strike="noStrike">
                <a:solidFill>
                  <a:srgbClr val="FFFFFF"/>
                </a:solidFill>
                <a:latin typeface="Open Sans SemiBold"/>
                <a:ea typeface="Open Sans SemiBold"/>
                <a:cs typeface="Open Sans SemiBold"/>
                <a:sym typeface="Open Sans SemiBold"/>
              </a:endParaRPr>
            </a:p>
          </p:txBody>
        </p:sp>
        <p:grpSp>
          <p:nvGrpSpPr>
            <p:cNvPr id="186" name="Google Shape;186;p23"/>
            <p:cNvGrpSpPr/>
            <p:nvPr/>
          </p:nvGrpSpPr>
          <p:grpSpPr>
            <a:xfrm>
              <a:off x="2186197" y="847418"/>
              <a:ext cx="2703752" cy="367369"/>
              <a:chOff x="61965" y="-116958"/>
              <a:chExt cx="3945930" cy="552601"/>
            </a:xfrm>
          </p:grpSpPr>
          <p:sp>
            <p:nvSpPr>
              <p:cNvPr id="187" name="Google Shape;187;p23"/>
              <p:cNvSpPr/>
              <p:nvPr/>
            </p:nvSpPr>
            <p:spPr>
              <a:xfrm>
                <a:off x="61965" y="-116958"/>
                <a:ext cx="1381800" cy="552598"/>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188" name="Google Shape;188;p23"/>
              <p:cNvSpPr txBox="1"/>
              <p:nvPr/>
            </p:nvSpPr>
            <p:spPr>
              <a:xfrm>
                <a:off x="252788" y="-116957"/>
                <a:ext cx="986481" cy="552600"/>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Extreme Events</a:t>
                </a:r>
                <a:endParaRPr b="0" i="0" sz="1400" u="none" cap="none" strike="noStrike">
                  <a:solidFill>
                    <a:srgbClr val="000000"/>
                  </a:solidFill>
                  <a:latin typeface="Open Sans SemiBold"/>
                  <a:ea typeface="Open Sans SemiBold"/>
                  <a:cs typeface="Open Sans SemiBold"/>
                  <a:sym typeface="Open Sans SemiBold"/>
                </a:endParaRPr>
              </a:p>
            </p:txBody>
          </p:sp>
          <p:sp>
            <p:nvSpPr>
              <p:cNvPr id="189" name="Google Shape;189;p23"/>
              <p:cNvSpPr/>
              <p:nvPr/>
            </p:nvSpPr>
            <p:spPr>
              <a:xfrm>
                <a:off x="1305540" y="-116958"/>
                <a:ext cx="1381800" cy="552598"/>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190" name="Google Shape;190;p23"/>
              <p:cNvSpPr txBox="1"/>
              <p:nvPr/>
            </p:nvSpPr>
            <p:spPr>
              <a:xfrm>
                <a:off x="1581890" y="-116958"/>
                <a:ext cx="828900" cy="552600"/>
              </a:xfrm>
              <a:prstGeom prst="rect">
                <a:avLst/>
              </a:prstGeom>
              <a:solidFill>
                <a:schemeClr val="dk1"/>
              </a:solid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Portfolio </a:t>
                </a:r>
                <a:br>
                  <a:rPr b="0" i="0" lang="en-US" sz="1100" u="none" cap="none" strike="noStrike">
                    <a:solidFill>
                      <a:srgbClr val="FFFFFF"/>
                    </a:solidFill>
                    <a:latin typeface="Open Sans SemiBold"/>
                    <a:ea typeface="Open Sans SemiBold"/>
                    <a:cs typeface="Open Sans SemiBold"/>
                    <a:sym typeface="Open Sans SemiBold"/>
                  </a:rPr>
                </a:br>
                <a:r>
                  <a:rPr b="0" i="0" lang="en-US" sz="1100" u="none" cap="none" strike="noStrike">
                    <a:solidFill>
                      <a:srgbClr val="FFFFFF"/>
                    </a:solidFill>
                    <a:latin typeface="Open Sans SemiBold"/>
                    <a:ea typeface="Open Sans SemiBold"/>
                    <a:cs typeface="Open Sans SemiBold"/>
                    <a:sym typeface="Open Sans SemiBold"/>
                  </a:rPr>
                  <a:t>Assets</a:t>
                </a:r>
                <a:endParaRPr b="0" i="0" sz="1400" u="none" cap="none" strike="noStrike">
                  <a:solidFill>
                    <a:srgbClr val="000000"/>
                  </a:solidFill>
                  <a:latin typeface="Open Sans SemiBold"/>
                  <a:ea typeface="Open Sans SemiBold"/>
                  <a:cs typeface="Open Sans SemiBold"/>
                  <a:sym typeface="Open Sans SemiBold"/>
                </a:endParaRPr>
              </a:p>
            </p:txBody>
          </p:sp>
          <p:sp>
            <p:nvSpPr>
              <p:cNvPr id="191" name="Google Shape;191;p23"/>
              <p:cNvSpPr/>
              <p:nvPr/>
            </p:nvSpPr>
            <p:spPr>
              <a:xfrm>
                <a:off x="2549115" y="-116958"/>
                <a:ext cx="1458780" cy="552598"/>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192" name="Google Shape;192;p23"/>
              <p:cNvSpPr txBox="1"/>
              <p:nvPr/>
            </p:nvSpPr>
            <p:spPr>
              <a:xfrm>
                <a:off x="2825464" y="-116958"/>
                <a:ext cx="923081" cy="552598"/>
              </a:xfrm>
              <a:prstGeom prst="rect">
                <a:avLst/>
              </a:prstGeom>
              <a:solidFill>
                <a:schemeClr val="dk1"/>
              </a:solid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Vulnerability models</a:t>
                </a:r>
                <a:endParaRPr b="0" i="0" sz="1400" u="none" cap="none" strike="noStrike">
                  <a:solidFill>
                    <a:srgbClr val="000000"/>
                  </a:solidFill>
                  <a:latin typeface="Open Sans SemiBold"/>
                  <a:ea typeface="Open Sans SemiBold"/>
                  <a:cs typeface="Open Sans SemiBold"/>
                  <a:sym typeface="Open Sans SemiBold"/>
                </a:endParaRPr>
              </a:p>
            </p:txBody>
          </p:sp>
        </p:grpSp>
        <p:grpSp>
          <p:nvGrpSpPr>
            <p:cNvPr id="193" name="Google Shape;193;p23"/>
            <p:cNvGrpSpPr/>
            <p:nvPr/>
          </p:nvGrpSpPr>
          <p:grpSpPr>
            <a:xfrm>
              <a:off x="1853150" y="2570988"/>
              <a:ext cx="4513192" cy="345089"/>
              <a:chOff x="-576" y="264063"/>
              <a:chExt cx="6586678" cy="519087"/>
            </a:xfrm>
          </p:grpSpPr>
          <p:sp>
            <p:nvSpPr>
              <p:cNvPr id="194" name="Google Shape;194;p23"/>
              <p:cNvSpPr/>
              <p:nvPr/>
            </p:nvSpPr>
            <p:spPr>
              <a:xfrm>
                <a:off x="-576" y="273750"/>
                <a:ext cx="1780200" cy="509400"/>
              </a:xfrm>
              <a:prstGeom prst="chevron">
                <a:avLst>
                  <a:gd fmla="val 50000" name="adj"/>
                </a:avLst>
              </a:prstGeom>
              <a:solidFill>
                <a:srgbClr val="0075A6"/>
              </a:solidFill>
              <a:ln cap="flat" cmpd="sng" w="12700">
                <a:solidFill>
                  <a:schemeClr val="accent2"/>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95" name="Google Shape;195;p23"/>
              <p:cNvSpPr txBox="1"/>
              <p:nvPr/>
            </p:nvSpPr>
            <p:spPr>
              <a:xfrm>
                <a:off x="254154" y="273750"/>
                <a:ext cx="1270801" cy="509400"/>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Data availability (hazard, asset, financial)</a:t>
                </a:r>
                <a:endParaRPr b="0" i="0" sz="1300" u="none" cap="none" strike="noStrike">
                  <a:solidFill>
                    <a:srgbClr val="000000"/>
                  </a:solidFill>
                  <a:latin typeface="Open Sans SemiBold"/>
                  <a:ea typeface="Open Sans SemiBold"/>
                  <a:cs typeface="Open Sans SemiBold"/>
                  <a:sym typeface="Open Sans SemiBold"/>
                </a:endParaRPr>
              </a:p>
            </p:txBody>
          </p:sp>
          <p:sp>
            <p:nvSpPr>
              <p:cNvPr id="196" name="Google Shape;196;p23"/>
              <p:cNvSpPr/>
              <p:nvPr/>
            </p:nvSpPr>
            <p:spPr>
              <a:xfrm>
                <a:off x="1601612" y="264063"/>
                <a:ext cx="1780200" cy="509400"/>
              </a:xfrm>
              <a:prstGeom prst="chevron">
                <a:avLst>
                  <a:gd fmla="val 50000" name="adj"/>
                </a:avLst>
              </a:prstGeom>
              <a:solidFill>
                <a:srgbClr val="0075A6"/>
              </a:solidFill>
              <a:ln cap="flat" cmpd="sng" w="12700">
                <a:solidFill>
                  <a:schemeClr val="accent2"/>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97" name="Google Shape;197;p23"/>
              <p:cNvSpPr txBox="1"/>
              <p:nvPr/>
            </p:nvSpPr>
            <p:spPr>
              <a:xfrm>
                <a:off x="1856313" y="273750"/>
                <a:ext cx="1270799" cy="509400"/>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Data security, quality &amp; accuracy</a:t>
                </a:r>
                <a:endParaRPr b="0" i="0" sz="1300" u="none" cap="none" strike="noStrike">
                  <a:solidFill>
                    <a:srgbClr val="000000"/>
                  </a:solidFill>
                  <a:latin typeface="Open Sans SemiBold"/>
                  <a:ea typeface="Open Sans SemiBold"/>
                  <a:cs typeface="Open Sans SemiBold"/>
                  <a:sym typeface="Open Sans SemiBold"/>
                </a:endParaRPr>
              </a:p>
            </p:txBody>
          </p:sp>
          <p:sp>
            <p:nvSpPr>
              <p:cNvPr id="198" name="Google Shape;198;p23"/>
              <p:cNvSpPr/>
              <p:nvPr/>
            </p:nvSpPr>
            <p:spPr>
              <a:xfrm>
                <a:off x="3203744" y="273750"/>
                <a:ext cx="1780200" cy="509400"/>
              </a:xfrm>
              <a:prstGeom prst="chevron">
                <a:avLst>
                  <a:gd fmla="val 50000" name="adj"/>
                </a:avLst>
              </a:prstGeom>
              <a:solidFill>
                <a:srgbClr val="0075A6"/>
              </a:solidFill>
              <a:ln cap="flat" cmpd="sng" w="12700">
                <a:solidFill>
                  <a:schemeClr val="accent2"/>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199" name="Google Shape;199;p23"/>
              <p:cNvSpPr txBox="1"/>
              <p:nvPr/>
            </p:nvSpPr>
            <p:spPr>
              <a:xfrm>
                <a:off x="3458473" y="273750"/>
                <a:ext cx="1270799" cy="509400"/>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Data comparability</a:t>
                </a:r>
                <a:endParaRPr b="0" i="0" sz="1300" u="none" cap="none" strike="noStrike">
                  <a:solidFill>
                    <a:srgbClr val="000000"/>
                  </a:solidFill>
                  <a:latin typeface="Open Sans SemiBold"/>
                  <a:ea typeface="Open Sans SemiBold"/>
                  <a:cs typeface="Open Sans SemiBold"/>
                  <a:sym typeface="Open Sans SemiBold"/>
                </a:endParaRPr>
              </a:p>
            </p:txBody>
          </p:sp>
          <p:sp>
            <p:nvSpPr>
              <p:cNvPr id="200" name="Google Shape;200;p23"/>
              <p:cNvSpPr/>
              <p:nvPr/>
            </p:nvSpPr>
            <p:spPr>
              <a:xfrm>
                <a:off x="4805902" y="273750"/>
                <a:ext cx="1780200" cy="509400"/>
              </a:xfrm>
              <a:prstGeom prst="chevron">
                <a:avLst>
                  <a:gd fmla="val 50000" name="adj"/>
                </a:avLst>
              </a:prstGeom>
              <a:solidFill>
                <a:srgbClr val="0075A6"/>
              </a:solidFill>
              <a:ln cap="flat" cmpd="sng" w="12700">
                <a:solidFill>
                  <a:schemeClr val="accent2"/>
                </a:solidFill>
                <a:prstDash val="solid"/>
                <a:miter lim="800000"/>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Open Sans SemiBold"/>
                  <a:ea typeface="Open Sans SemiBold"/>
                  <a:cs typeface="Open Sans SemiBold"/>
                  <a:sym typeface="Open Sans SemiBold"/>
                </a:endParaRPr>
              </a:p>
            </p:txBody>
          </p:sp>
          <p:sp>
            <p:nvSpPr>
              <p:cNvPr id="201" name="Google Shape;201;p23"/>
              <p:cNvSpPr txBox="1"/>
              <p:nvPr/>
            </p:nvSpPr>
            <p:spPr>
              <a:xfrm>
                <a:off x="5060633" y="273750"/>
                <a:ext cx="1270799" cy="509400"/>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Data exports</a:t>
                </a:r>
                <a:endParaRPr b="0" i="0" sz="1300" u="none" cap="none" strike="noStrike">
                  <a:solidFill>
                    <a:srgbClr val="000000"/>
                  </a:solidFill>
                  <a:latin typeface="Open Sans SemiBold"/>
                  <a:ea typeface="Open Sans SemiBold"/>
                  <a:cs typeface="Open Sans SemiBold"/>
                  <a:sym typeface="Open Sans SemiBold"/>
                </a:endParaRPr>
              </a:p>
            </p:txBody>
          </p:sp>
        </p:grpSp>
        <p:sp>
          <p:nvSpPr>
            <p:cNvPr id="202" name="Google Shape;202;p23"/>
            <p:cNvSpPr/>
            <p:nvPr/>
          </p:nvSpPr>
          <p:spPr>
            <a:xfrm>
              <a:off x="3314542" y="2949111"/>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03" name="Google Shape;203;p23"/>
            <p:cNvSpPr/>
            <p:nvPr/>
          </p:nvSpPr>
          <p:spPr>
            <a:xfrm>
              <a:off x="4473411" y="2955352"/>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04" name="Google Shape;204;p23"/>
            <p:cNvSpPr/>
            <p:nvPr/>
          </p:nvSpPr>
          <p:spPr>
            <a:xfrm>
              <a:off x="6834335" y="951377"/>
              <a:ext cx="1306278" cy="3383526"/>
            </a:xfrm>
            <a:prstGeom prst="roundRect">
              <a:avLst>
                <a:gd fmla="val 0" name="adj"/>
              </a:avLst>
            </a:prstGeom>
            <a:solidFill>
              <a:schemeClr val="accent2"/>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SemiBold"/>
                  <a:ea typeface="Open Sans SemiBold"/>
                  <a:cs typeface="Open Sans SemiBold"/>
                  <a:sym typeface="Open Sans SemiBold"/>
                </a:rPr>
                <a:t>Interfaces</a:t>
              </a:r>
              <a:endParaRPr b="0" i="0" sz="1200" u="none" cap="none" strike="noStrike">
                <a:solidFill>
                  <a:srgbClr val="FFFFFF"/>
                </a:solidFill>
                <a:latin typeface="Open Sans SemiBold"/>
                <a:ea typeface="Open Sans SemiBold"/>
                <a:cs typeface="Open Sans SemiBold"/>
                <a:sym typeface="Open Sans SemiBold"/>
              </a:endParaRPr>
            </a:p>
          </p:txBody>
        </p:sp>
        <p:sp>
          <p:nvSpPr>
            <p:cNvPr id="205" name="Google Shape;205;p23"/>
            <p:cNvSpPr txBox="1"/>
            <p:nvPr/>
          </p:nvSpPr>
          <p:spPr>
            <a:xfrm>
              <a:off x="6952312" y="1229261"/>
              <a:ext cx="1052100" cy="482273"/>
            </a:xfrm>
            <a:prstGeom prst="rect">
              <a:avLst/>
            </a:prstGeom>
            <a:solidFill>
              <a:schemeClr val="accent1"/>
            </a:solidFill>
            <a:ln>
              <a:noFill/>
            </a:ln>
          </p:spPr>
          <p:txBody>
            <a:bodyPr anchorCtr="0" anchor="ctr" bIns="35525" lIns="35525" spcFirstLastPara="1" rIns="35525" wrap="square" tIns="355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300" u="none" cap="none" strike="noStrike">
                  <a:solidFill>
                    <a:srgbClr val="FFFFFF"/>
                  </a:solidFill>
                  <a:latin typeface="Open Sans SemiBold"/>
                  <a:ea typeface="Open Sans SemiBold"/>
                  <a:cs typeface="Open Sans SemiBold"/>
                  <a:sym typeface="Open Sans SemiBold"/>
                </a:rPr>
                <a:t>Infrastructure</a:t>
              </a:r>
              <a:endParaRPr b="0" i="0" sz="1300" u="none" cap="none" strike="noStrike">
                <a:solidFill>
                  <a:srgbClr val="000000"/>
                </a:solidFill>
                <a:latin typeface="Open Sans SemiBold"/>
                <a:ea typeface="Open Sans SemiBold"/>
                <a:cs typeface="Open Sans SemiBold"/>
                <a:sym typeface="Open Sans SemiBold"/>
              </a:endParaRPr>
            </a:p>
          </p:txBody>
        </p:sp>
        <p:sp>
          <p:nvSpPr>
            <p:cNvPr id="206" name="Google Shape;206;p23"/>
            <p:cNvSpPr/>
            <p:nvPr/>
          </p:nvSpPr>
          <p:spPr>
            <a:xfrm rot="5400000">
              <a:off x="6586745" y="2552450"/>
              <a:ext cx="112500" cy="3777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07" name="Google Shape;207;p23"/>
            <p:cNvSpPr/>
            <p:nvPr/>
          </p:nvSpPr>
          <p:spPr>
            <a:xfrm rot="5400000">
              <a:off x="6589235" y="1397928"/>
              <a:ext cx="112500" cy="3777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08" name="Google Shape;208;p23"/>
            <p:cNvSpPr/>
            <p:nvPr/>
          </p:nvSpPr>
          <p:spPr>
            <a:xfrm rot="5400000">
              <a:off x="6593905" y="3400430"/>
              <a:ext cx="112500" cy="3777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09" name="Google Shape;209;p23"/>
            <p:cNvSpPr/>
            <p:nvPr/>
          </p:nvSpPr>
          <p:spPr>
            <a:xfrm rot="5400000">
              <a:off x="6586897" y="4089803"/>
              <a:ext cx="112500" cy="3777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10" name="Google Shape;210;p23"/>
            <p:cNvSpPr txBox="1"/>
            <p:nvPr/>
          </p:nvSpPr>
          <p:spPr>
            <a:xfrm>
              <a:off x="6952312" y="1954305"/>
              <a:ext cx="1052100" cy="482273"/>
            </a:xfrm>
            <a:prstGeom prst="rect">
              <a:avLst/>
            </a:prstGeom>
            <a:solidFill>
              <a:schemeClr val="accent1"/>
            </a:solidFill>
            <a:ln>
              <a:noFill/>
            </a:ln>
          </p:spPr>
          <p:txBody>
            <a:bodyPr anchorCtr="0" anchor="ctr" bIns="35525" lIns="35525" spcFirstLastPara="1" rIns="35525" wrap="square" tIns="355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300" u="none" cap="none" strike="noStrike">
                  <a:solidFill>
                    <a:srgbClr val="FFFFFF"/>
                  </a:solidFill>
                  <a:latin typeface="Open Sans SemiBold"/>
                  <a:ea typeface="Open Sans SemiBold"/>
                  <a:cs typeface="Open Sans SemiBold"/>
                  <a:sym typeface="Open Sans SemiBold"/>
                </a:rPr>
                <a:t>Platform &amp; Tooling</a:t>
              </a:r>
              <a:endParaRPr b="0" i="0" sz="1300" u="none" cap="none" strike="noStrike">
                <a:solidFill>
                  <a:srgbClr val="000000"/>
                </a:solidFill>
                <a:latin typeface="Open Sans SemiBold"/>
                <a:ea typeface="Open Sans SemiBold"/>
                <a:cs typeface="Open Sans SemiBold"/>
                <a:sym typeface="Open Sans SemiBold"/>
              </a:endParaRPr>
            </a:p>
          </p:txBody>
        </p:sp>
        <p:sp>
          <p:nvSpPr>
            <p:cNvPr id="211" name="Google Shape;211;p23"/>
            <p:cNvSpPr txBox="1"/>
            <p:nvPr/>
          </p:nvSpPr>
          <p:spPr>
            <a:xfrm>
              <a:off x="6952312" y="2679349"/>
              <a:ext cx="1052100" cy="482273"/>
            </a:xfrm>
            <a:prstGeom prst="rect">
              <a:avLst/>
            </a:prstGeom>
            <a:solidFill>
              <a:schemeClr val="accent1"/>
            </a:solidFill>
            <a:ln>
              <a:noFill/>
            </a:ln>
          </p:spPr>
          <p:txBody>
            <a:bodyPr anchorCtr="0" anchor="ctr" bIns="35525" lIns="35525" spcFirstLastPara="1" rIns="35525" wrap="square" tIns="355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300" u="none" cap="none" strike="noStrike">
                  <a:solidFill>
                    <a:srgbClr val="FFFFFF"/>
                  </a:solidFill>
                  <a:latin typeface="Open Sans SemiBold"/>
                  <a:ea typeface="Open Sans SemiBold"/>
                  <a:cs typeface="Open Sans SemiBold"/>
                  <a:sym typeface="Open Sans SemiBold"/>
                </a:rPr>
                <a:t>Data Management Platform</a:t>
              </a:r>
              <a:endParaRPr b="0" i="0" sz="1300" u="none" cap="none" strike="noStrike">
                <a:solidFill>
                  <a:srgbClr val="000000"/>
                </a:solidFill>
                <a:latin typeface="Open Sans SemiBold"/>
                <a:ea typeface="Open Sans SemiBold"/>
                <a:cs typeface="Open Sans SemiBold"/>
                <a:sym typeface="Open Sans SemiBold"/>
              </a:endParaRPr>
            </a:p>
          </p:txBody>
        </p:sp>
        <p:sp>
          <p:nvSpPr>
            <p:cNvPr id="212" name="Google Shape;212;p23"/>
            <p:cNvSpPr txBox="1"/>
            <p:nvPr/>
          </p:nvSpPr>
          <p:spPr>
            <a:xfrm>
              <a:off x="6952312" y="3404394"/>
              <a:ext cx="1052100" cy="482273"/>
            </a:xfrm>
            <a:prstGeom prst="rect">
              <a:avLst/>
            </a:prstGeom>
            <a:solidFill>
              <a:schemeClr val="accent1"/>
            </a:solidFill>
            <a:ln>
              <a:noFill/>
            </a:ln>
          </p:spPr>
          <p:txBody>
            <a:bodyPr anchorCtr="0" anchor="ctr" bIns="35525" lIns="35525" spcFirstLastPara="1" rIns="35525" wrap="square" tIns="35525">
              <a:noAutofit/>
            </a:bodyPr>
            <a:lstStyle/>
            <a:p>
              <a:pPr indent="0" lvl="0" marL="0" marR="0" rtl="0" algn="ctr">
                <a:lnSpc>
                  <a:spcPct val="90000"/>
                </a:lnSpc>
                <a:spcBef>
                  <a:spcPts val="0"/>
                </a:spcBef>
                <a:spcAft>
                  <a:spcPts val="0"/>
                </a:spcAft>
                <a:buClr>
                  <a:srgbClr val="FFFFFF"/>
                </a:buClr>
                <a:buSzPts val="1300"/>
                <a:buFont typeface="Calibri"/>
                <a:buNone/>
              </a:pPr>
              <a:r>
                <a:rPr b="0" i="0" lang="en-US" sz="1300" u="none" cap="none" strike="noStrike">
                  <a:solidFill>
                    <a:srgbClr val="FFFFFF"/>
                  </a:solidFill>
                  <a:latin typeface="Open Sans SemiBold"/>
                  <a:ea typeface="Open Sans SemiBold"/>
                  <a:cs typeface="Open Sans SemiBold"/>
                  <a:sym typeface="Open Sans SemiBold"/>
                </a:rPr>
                <a:t>Data Science &amp; Analytics Platform</a:t>
              </a:r>
              <a:endParaRPr b="0" i="0" sz="1300" u="none" cap="none" strike="noStrike">
                <a:solidFill>
                  <a:srgbClr val="000000"/>
                </a:solidFill>
                <a:latin typeface="Open Sans SemiBold"/>
                <a:ea typeface="Open Sans SemiBold"/>
                <a:cs typeface="Open Sans SemiBold"/>
                <a:sym typeface="Open Sans SemiBold"/>
              </a:endParaRPr>
            </a:p>
          </p:txBody>
        </p:sp>
        <p:sp>
          <p:nvSpPr>
            <p:cNvPr id="213" name="Google Shape;213;p23"/>
            <p:cNvSpPr/>
            <p:nvPr/>
          </p:nvSpPr>
          <p:spPr>
            <a:xfrm>
              <a:off x="695287" y="4163973"/>
              <a:ext cx="5761500" cy="254189"/>
            </a:xfrm>
            <a:prstGeom prst="roundRect">
              <a:avLst>
                <a:gd fmla="val 0" name="adj"/>
              </a:avLst>
            </a:prstGeom>
            <a:solidFill>
              <a:schemeClr val="accent6"/>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Open Sans SemiBold"/>
                  <a:ea typeface="Open Sans SemiBold"/>
                  <a:cs typeface="Open Sans SemiBold"/>
                  <a:sym typeface="Open Sans SemiBold"/>
                </a:rPr>
                <a:t>Data sources (Public/Proprietary/Metadata): Federated, Uploaded, &amp; Derived</a:t>
              </a:r>
              <a:endParaRPr b="0" i="0" sz="1200" u="none" cap="none" strike="noStrike">
                <a:solidFill>
                  <a:srgbClr val="3F3F3F"/>
                </a:solidFill>
                <a:latin typeface="Open Sans SemiBold"/>
                <a:ea typeface="Open Sans SemiBold"/>
                <a:cs typeface="Open Sans SemiBold"/>
                <a:sym typeface="Open Sans SemiBold"/>
              </a:endParaRPr>
            </a:p>
          </p:txBody>
        </p:sp>
        <p:sp>
          <p:nvSpPr>
            <p:cNvPr id="214" name="Google Shape;214;p23"/>
            <p:cNvSpPr/>
            <p:nvPr/>
          </p:nvSpPr>
          <p:spPr>
            <a:xfrm>
              <a:off x="3479014" y="3911781"/>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15" name="Google Shape;215;p23"/>
            <p:cNvSpPr/>
            <p:nvPr/>
          </p:nvSpPr>
          <p:spPr>
            <a:xfrm>
              <a:off x="3285072" y="2303128"/>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16" name="Google Shape;216;p23"/>
            <p:cNvSpPr/>
            <p:nvPr/>
          </p:nvSpPr>
          <p:spPr>
            <a:xfrm>
              <a:off x="4452955" y="2310744"/>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17" name="Google Shape;217;p23"/>
            <p:cNvSpPr/>
            <p:nvPr/>
          </p:nvSpPr>
          <p:spPr>
            <a:xfrm>
              <a:off x="5540808" y="2300004"/>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18" name="Google Shape;218;p23"/>
            <p:cNvSpPr/>
            <p:nvPr/>
          </p:nvSpPr>
          <p:spPr>
            <a:xfrm>
              <a:off x="5559230" y="2955352"/>
              <a:ext cx="146100" cy="247500"/>
            </a:xfrm>
            <a:prstGeom prst="upDownArrow">
              <a:avLst>
                <a:gd fmla="val 50000" name="adj1"/>
                <a:gd fmla="val 50000" name="adj2"/>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grpSp>
      <p:sp>
        <p:nvSpPr>
          <p:cNvPr id="219" name="Google Shape;219;p23"/>
          <p:cNvSpPr/>
          <p:nvPr/>
        </p:nvSpPr>
        <p:spPr>
          <a:xfrm>
            <a:off x="2621480" y="1678167"/>
            <a:ext cx="1379068" cy="535087"/>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20" name="Google Shape;220;p23"/>
          <p:cNvSpPr txBox="1"/>
          <p:nvPr/>
        </p:nvSpPr>
        <p:spPr>
          <a:xfrm>
            <a:off x="2811925" y="1678167"/>
            <a:ext cx="984531" cy="535087"/>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Corporate Emissions</a:t>
            </a:r>
            <a:endParaRPr b="0" i="0" sz="1400" u="none" cap="none" strike="noStrike">
              <a:solidFill>
                <a:srgbClr val="000000"/>
              </a:solidFill>
              <a:latin typeface="Open Sans SemiBold"/>
              <a:ea typeface="Open Sans SemiBold"/>
              <a:cs typeface="Open Sans SemiBold"/>
              <a:sym typeface="Open Sans SemiBold"/>
            </a:endParaRPr>
          </a:p>
        </p:txBody>
      </p:sp>
      <p:sp>
        <p:nvSpPr>
          <p:cNvPr id="221" name="Google Shape;221;p23"/>
          <p:cNvSpPr/>
          <p:nvPr/>
        </p:nvSpPr>
        <p:spPr>
          <a:xfrm>
            <a:off x="3862596" y="1678167"/>
            <a:ext cx="1379068" cy="535087"/>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22" name="Google Shape;222;p23"/>
          <p:cNvSpPr txBox="1"/>
          <p:nvPr/>
        </p:nvSpPr>
        <p:spPr>
          <a:xfrm>
            <a:off x="4138400" y="1678167"/>
            <a:ext cx="827261" cy="535087"/>
          </a:xfrm>
          <a:prstGeom prst="rect">
            <a:avLst/>
          </a:prstGeom>
          <a:solidFill>
            <a:schemeClr val="dk1"/>
          </a:solid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Targets</a:t>
            </a:r>
            <a:endParaRPr b="0" i="0" sz="1400" u="none" cap="none" strike="noStrike">
              <a:solidFill>
                <a:srgbClr val="000000"/>
              </a:solidFill>
              <a:latin typeface="Open Sans SemiBold"/>
              <a:ea typeface="Open Sans SemiBold"/>
              <a:cs typeface="Open Sans SemiBold"/>
              <a:sym typeface="Open Sans SemiBold"/>
            </a:endParaRPr>
          </a:p>
        </p:txBody>
      </p:sp>
      <p:sp>
        <p:nvSpPr>
          <p:cNvPr id="223" name="Google Shape;223;p23"/>
          <p:cNvSpPr/>
          <p:nvPr/>
        </p:nvSpPr>
        <p:spPr>
          <a:xfrm>
            <a:off x="5103712" y="1678167"/>
            <a:ext cx="1455897" cy="535087"/>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24" name="Google Shape;224;p23"/>
          <p:cNvSpPr txBox="1"/>
          <p:nvPr/>
        </p:nvSpPr>
        <p:spPr>
          <a:xfrm>
            <a:off x="5379516" y="1678167"/>
            <a:ext cx="921256" cy="535087"/>
          </a:xfrm>
          <a:prstGeom prst="rect">
            <a:avLst/>
          </a:prstGeom>
          <a:solidFill>
            <a:schemeClr val="dk1"/>
          </a:solid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Progress Metrics</a:t>
            </a:r>
            <a:endParaRPr b="0" i="0" sz="1400" u="none" cap="none" strike="noStrike">
              <a:solidFill>
                <a:srgbClr val="000000"/>
              </a:solidFill>
              <a:latin typeface="Open Sans SemiBold"/>
              <a:ea typeface="Open Sans SemiBold"/>
              <a:cs typeface="Open Sans SemiBold"/>
              <a:sym typeface="Open Sans SemiBold"/>
            </a:endParaRPr>
          </a:p>
        </p:txBody>
      </p:sp>
      <p:sp>
        <p:nvSpPr>
          <p:cNvPr id="225" name="Google Shape;225;p23"/>
          <p:cNvSpPr/>
          <p:nvPr/>
        </p:nvSpPr>
        <p:spPr>
          <a:xfrm>
            <a:off x="2602204" y="2438305"/>
            <a:ext cx="1379068" cy="535085"/>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26" name="Google Shape;226;p23"/>
          <p:cNvSpPr txBox="1"/>
          <p:nvPr/>
        </p:nvSpPr>
        <p:spPr>
          <a:xfrm>
            <a:off x="2792649" y="2438307"/>
            <a:ext cx="984531" cy="535087"/>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Climate Models</a:t>
            </a:r>
            <a:endParaRPr b="0" i="0" sz="1400" u="none" cap="none" strike="noStrike">
              <a:solidFill>
                <a:srgbClr val="000000"/>
              </a:solidFill>
              <a:latin typeface="Open Sans SemiBold"/>
              <a:ea typeface="Open Sans SemiBold"/>
              <a:cs typeface="Open Sans SemiBold"/>
              <a:sym typeface="Open Sans SemiBold"/>
            </a:endParaRPr>
          </a:p>
        </p:txBody>
      </p:sp>
      <p:sp>
        <p:nvSpPr>
          <p:cNvPr id="227" name="Google Shape;227;p23"/>
          <p:cNvSpPr/>
          <p:nvPr/>
        </p:nvSpPr>
        <p:spPr>
          <a:xfrm>
            <a:off x="3843320" y="2438305"/>
            <a:ext cx="1379068" cy="535085"/>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28" name="Google Shape;228;p23"/>
          <p:cNvSpPr txBox="1"/>
          <p:nvPr/>
        </p:nvSpPr>
        <p:spPr>
          <a:xfrm>
            <a:off x="4058600" y="2438305"/>
            <a:ext cx="1025833" cy="535087"/>
          </a:xfrm>
          <a:prstGeom prst="rect">
            <a:avLst/>
          </a:prstGeom>
          <a:no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Energy System Model</a:t>
            </a:r>
            <a:endParaRPr b="0" i="0" sz="1400" u="none" cap="none" strike="noStrike">
              <a:solidFill>
                <a:srgbClr val="000000"/>
              </a:solidFill>
              <a:latin typeface="Open Sans SemiBold"/>
              <a:ea typeface="Open Sans SemiBold"/>
              <a:cs typeface="Open Sans SemiBold"/>
              <a:sym typeface="Open Sans SemiBold"/>
            </a:endParaRPr>
          </a:p>
        </p:txBody>
      </p:sp>
      <p:sp>
        <p:nvSpPr>
          <p:cNvPr id="229" name="Google Shape;229;p23"/>
          <p:cNvSpPr/>
          <p:nvPr/>
        </p:nvSpPr>
        <p:spPr>
          <a:xfrm>
            <a:off x="5084436" y="2438305"/>
            <a:ext cx="1455896" cy="535085"/>
          </a:xfrm>
          <a:prstGeom prst="chevron">
            <a:avLst>
              <a:gd fmla="val 50000" name="adj"/>
            </a:avLst>
          </a:pr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SemiBold"/>
              <a:ea typeface="Open Sans SemiBold"/>
              <a:cs typeface="Open Sans SemiBold"/>
              <a:sym typeface="Open Sans SemiBold"/>
            </a:endParaRPr>
          </a:p>
        </p:txBody>
      </p:sp>
      <p:sp>
        <p:nvSpPr>
          <p:cNvPr id="230" name="Google Shape;230;p23"/>
          <p:cNvSpPr txBox="1"/>
          <p:nvPr/>
        </p:nvSpPr>
        <p:spPr>
          <a:xfrm>
            <a:off x="5360239" y="2438305"/>
            <a:ext cx="921256" cy="535085"/>
          </a:xfrm>
          <a:prstGeom prst="rect">
            <a:avLst/>
          </a:prstGeom>
          <a:solidFill>
            <a:schemeClr val="dk1"/>
          </a:solidFill>
          <a:ln>
            <a:noFill/>
          </a:ln>
        </p:spPr>
        <p:txBody>
          <a:bodyPr anchorCtr="0" anchor="ctr" bIns="14625" lIns="44000" spcFirstLastPara="1" rIns="14625" wrap="square" tIns="14625">
            <a:noAutofit/>
          </a:bodyPr>
          <a:lstStyle/>
          <a:p>
            <a:pPr indent="0" lvl="0" marL="0" marR="0" rtl="0" algn="ctr">
              <a:lnSpc>
                <a:spcPct val="90000"/>
              </a:lnSpc>
              <a:spcBef>
                <a:spcPts val="0"/>
              </a:spcBef>
              <a:spcAft>
                <a:spcPts val="0"/>
              </a:spcAft>
              <a:buClr>
                <a:srgbClr val="FFFFFF"/>
              </a:buClr>
              <a:buSzPts val="1100"/>
              <a:buFont typeface="Calibri"/>
              <a:buNone/>
            </a:pPr>
            <a:r>
              <a:rPr b="0" i="0" lang="en-US" sz="1100" u="none" cap="none" strike="noStrike">
                <a:solidFill>
                  <a:srgbClr val="FFFFFF"/>
                </a:solidFill>
                <a:latin typeface="Open Sans SemiBold"/>
                <a:ea typeface="Open Sans SemiBold"/>
                <a:cs typeface="Open Sans SemiBold"/>
                <a:sym typeface="Open Sans SemiBold"/>
              </a:rPr>
              <a:t>Economic Models</a:t>
            </a:r>
            <a:endParaRPr b="0" i="0" sz="1400" u="none" cap="none" strike="noStrike">
              <a:solidFill>
                <a:srgbClr val="000000"/>
              </a:solidFill>
              <a:latin typeface="Open Sans SemiBold"/>
              <a:ea typeface="Open Sans SemiBold"/>
              <a:cs typeface="Open Sans SemiBold"/>
              <a:sym typeface="Open Sans SemiBold"/>
            </a:endParaRPr>
          </a:p>
        </p:txBody>
      </p:sp>
      <p:sp>
        <p:nvSpPr>
          <p:cNvPr id="231" name="Google Shape;231;p23"/>
          <p:cNvSpPr/>
          <p:nvPr/>
        </p:nvSpPr>
        <p:spPr>
          <a:xfrm>
            <a:off x="5723644" y="1444988"/>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32" name="Google Shape;232;p23"/>
          <p:cNvSpPr/>
          <p:nvPr/>
        </p:nvSpPr>
        <p:spPr>
          <a:xfrm>
            <a:off x="5723645" y="2205127"/>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33" name="Google Shape;233;p23"/>
          <p:cNvSpPr/>
          <p:nvPr/>
        </p:nvSpPr>
        <p:spPr>
          <a:xfrm>
            <a:off x="4381820" y="2205125"/>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34" name="Google Shape;234;p23"/>
          <p:cNvSpPr/>
          <p:nvPr/>
        </p:nvSpPr>
        <p:spPr>
          <a:xfrm>
            <a:off x="4381820" y="1444987"/>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35" name="Google Shape;235;p23"/>
          <p:cNvSpPr/>
          <p:nvPr/>
        </p:nvSpPr>
        <p:spPr>
          <a:xfrm>
            <a:off x="3230385" y="2205124"/>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
        <p:nvSpPr>
          <p:cNvPr id="236" name="Google Shape;236;p23"/>
          <p:cNvSpPr/>
          <p:nvPr/>
        </p:nvSpPr>
        <p:spPr>
          <a:xfrm>
            <a:off x="3223563" y="1451453"/>
            <a:ext cx="122703" cy="241305"/>
          </a:xfrm>
          <a:prstGeom prst="upDownArrow">
            <a:avLst>
              <a:gd fmla="val 50000" name="adj1"/>
              <a:gd fmla="val 50000" name="adj2"/>
            </a:avLst>
          </a:prstGeom>
          <a:solidFill>
            <a:srgbClr val="1F1F1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Open Sans SemiBold"/>
              <a:ea typeface="Open Sans SemiBold"/>
              <a:cs typeface="Open Sans SemiBold"/>
              <a:sym typeface="Open Sans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nvSpPr>
        <p:spPr>
          <a:xfrm>
            <a:off x="1847456" y="1110260"/>
            <a:ext cx="1675200" cy="563100"/>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3F3F3F"/>
                </a:solidFill>
                <a:latin typeface="Open Sans ExtraBold"/>
                <a:ea typeface="Open Sans ExtraBold"/>
                <a:cs typeface="Open Sans ExtraBold"/>
                <a:sym typeface="Open Sans ExtraBold"/>
              </a:rPr>
              <a:t>Data Categories</a:t>
            </a:r>
            <a:endParaRPr b="0" i="0" sz="1900" u="none" cap="none" strike="noStrike">
              <a:solidFill>
                <a:srgbClr val="000000"/>
              </a:solidFill>
              <a:latin typeface="Arial"/>
              <a:ea typeface="Arial"/>
              <a:cs typeface="Arial"/>
              <a:sym typeface="Arial"/>
            </a:endParaRPr>
          </a:p>
        </p:txBody>
      </p:sp>
      <p:graphicFrame>
        <p:nvGraphicFramePr>
          <p:cNvPr id="242" name="Google Shape;242;p24"/>
          <p:cNvGraphicFramePr/>
          <p:nvPr/>
        </p:nvGraphicFramePr>
        <p:xfrm>
          <a:off x="1937381" y="1676400"/>
          <a:ext cx="3000000" cy="3000000"/>
        </p:xfrm>
        <a:graphic>
          <a:graphicData uri="http://schemas.openxmlformats.org/drawingml/2006/table">
            <a:tbl>
              <a:tblPr>
                <a:noFill/>
                <a:tableStyleId>{59BE5AD3-BF67-4F49-9EED-9ED8B6C7F025}</a:tableStyleId>
              </a:tblPr>
              <a:tblGrid>
                <a:gridCol w="1495200"/>
              </a:tblGrid>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Corporate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Economic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Market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Sector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Industry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Policy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Technology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Physical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Linkage &amp; </a:t>
                      </a:r>
                      <a:br>
                        <a:rPr b="0" i="0" lang="en-US" sz="1200" u="none" cap="none" strike="noStrike">
                          <a:solidFill>
                            <a:schemeClr val="dk1"/>
                          </a:solidFill>
                          <a:latin typeface="Open Sans SemiBold"/>
                          <a:ea typeface="Open Sans SemiBold"/>
                          <a:cs typeface="Open Sans SemiBold"/>
                          <a:sym typeface="Open Sans SemiBold"/>
                        </a:rPr>
                      </a:br>
                      <a:r>
                        <a:rPr b="0" i="0" lang="en-US" sz="1200" u="none" cap="none" strike="noStrike">
                          <a:solidFill>
                            <a:schemeClr val="dk1"/>
                          </a:solidFill>
                          <a:latin typeface="Open Sans SemiBold"/>
                          <a:ea typeface="Open Sans SemiBold"/>
                          <a:cs typeface="Open Sans SemiBold"/>
                          <a:sym typeface="Open Sans SemiBold"/>
                        </a:rPr>
                        <a:t>Asset-Level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Scenario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423725">
                <a:tc>
                  <a:txBody>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Open Sans SemiBold"/>
                          <a:ea typeface="Open Sans SemiBold"/>
                          <a:cs typeface="Open Sans SemiBold"/>
                          <a:sym typeface="Open Sans SemiBold"/>
                        </a:rPr>
                        <a:t>Scope 3 data</a:t>
                      </a:r>
                      <a:endParaRPr b="0" i="0" sz="1200" u="none" cap="none" strike="noStrike">
                        <a:solidFill>
                          <a:schemeClr val="dk1"/>
                        </a:solidFill>
                        <a:latin typeface="Open Sans SemiBold"/>
                        <a:ea typeface="Open Sans SemiBold"/>
                        <a:cs typeface="Open Sans SemiBold"/>
                        <a:sym typeface="Open Sans SemiBold"/>
                      </a:endParaRPr>
                    </a:p>
                  </a:txBody>
                  <a:tcPr marT="121900" marB="121900" marR="121900" marL="1219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bl>
          </a:graphicData>
        </a:graphic>
      </p:graphicFrame>
      <p:sp>
        <p:nvSpPr>
          <p:cNvPr id="243" name="Google Shape;243;p24"/>
          <p:cNvSpPr txBox="1"/>
          <p:nvPr/>
        </p:nvSpPr>
        <p:spPr>
          <a:xfrm>
            <a:off x="3456684" y="2851128"/>
            <a:ext cx="974100" cy="705000"/>
          </a:xfrm>
          <a:prstGeom prst="rect">
            <a:avLst/>
          </a:prstGeom>
          <a:noFill/>
          <a:ln>
            <a:noFill/>
          </a:ln>
        </p:spPr>
        <p:txBody>
          <a:bodyPr anchorCtr="0" anchor="t" bIns="97525" lIns="97525" spcFirstLastPara="1" rIns="97525" wrap="square" tIns="975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Open Sans SemiBold"/>
                <a:ea typeface="Open Sans SemiBold"/>
                <a:cs typeface="Open Sans SemiBold"/>
                <a:sym typeface="Open Sans SemiBold"/>
              </a:rPr>
              <a:t>Source System Protocol</a:t>
            </a:r>
            <a:endParaRPr b="0" i="0" sz="1900" u="none" cap="none" strike="noStrike">
              <a:solidFill>
                <a:srgbClr val="000000"/>
              </a:solidFill>
              <a:latin typeface="Arial"/>
              <a:ea typeface="Arial"/>
              <a:cs typeface="Arial"/>
              <a:sym typeface="Arial"/>
            </a:endParaRPr>
          </a:p>
        </p:txBody>
      </p:sp>
      <p:cxnSp>
        <p:nvCxnSpPr>
          <p:cNvPr id="244" name="Google Shape;244;p24"/>
          <p:cNvCxnSpPr/>
          <p:nvPr/>
        </p:nvCxnSpPr>
        <p:spPr>
          <a:xfrm>
            <a:off x="3574337" y="2712649"/>
            <a:ext cx="738900" cy="0"/>
          </a:xfrm>
          <a:prstGeom prst="straightConnector1">
            <a:avLst/>
          </a:prstGeom>
          <a:noFill/>
          <a:ln cap="rnd" cmpd="sng" w="25400">
            <a:solidFill>
              <a:srgbClr val="003664"/>
            </a:solidFill>
            <a:prstDash val="dot"/>
            <a:round/>
            <a:headEnd len="med" w="med" type="stealth"/>
            <a:tailEnd len="med" w="med" type="stealth"/>
          </a:ln>
        </p:spPr>
      </p:cxnSp>
      <p:sp>
        <p:nvSpPr>
          <p:cNvPr id="245" name="Google Shape;245;p24"/>
          <p:cNvSpPr txBox="1"/>
          <p:nvPr/>
        </p:nvSpPr>
        <p:spPr>
          <a:xfrm>
            <a:off x="8175573" y="2851128"/>
            <a:ext cx="974100" cy="705000"/>
          </a:xfrm>
          <a:prstGeom prst="rect">
            <a:avLst/>
          </a:prstGeom>
          <a:noFill/>
          <a:ln>
            <a:noFill/>
          </a:ln>
        </p:spPr>
        <p:txBody>
          <a:bodyPr anchorCtr="0" anchor="t" bIns="97525" lIns="97525" spcFirstLastPara="1" rIns="97525" wrap="square" tIns="975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Open Sans SemiBold"/>
                <a:ea typeface="Open Sans SemiBold"/>
                <a:cs typeface="Open Sans SemiBold"/>
                <a:sym typeface="Open Sans SemiBold"/>
              </a:rPr>
              <a:t>Open Standard Protocol</a:t>
            </a:r>
            <a:endParaRPr b="0" i="0" sz="1900" u="none" cap="none" strike="noStrike">
              <a:solidFill>
                <a:srgbClr val="000000"/>
              </a:solidFill>
              <a:latin typeface="Arial"/>
              <a:ea typeface="Arial"/>
              <a:cs typeface="Arial"/>
              <a:sym typeface="Arial"/>
            </a:endParaRPr>
          </a:p>
        </p:txBody>
      </p:sp>
      <p:cxnSp>
        <p:nvCxnSpPr>
          <p:cNvPr id="246" name="Google Shape;246;p24"/>
          <p:cNvCxnSpPr/>
          <p:nvPr/>
        </p:nvCxnSpPr>
        <p:spPr>
          <a:xfrm>
            <a:off x="8290829" y="2712649"/>
            <a:ext cx="743700" cy="0"/>
          </a:xfrm>
          <a:prstGeom prst="straightConnector1">
            <a:avLst/>
          </a:prstGeom>
          <a:noFill/>
          <a:ln cap="rnd" cmpd="sng" w="25400">
            <a:solidFill>
              <a:srgbClr val="003664"/>
            </a:solidFill>
            <a:prstDash val="dot"/>
            <a:round/>
            <a:headEnd len="med" w="med" type="stealth"/>
            <a:tailEnd len="med" w="med" type="stealth"/>
          </a:ln>
        </p:spPr>
      </p:cxnSp>
      <p:sp>
        <p:nvSpPr>
          <p:cNvPr id="247" name="Google Shape;247;p24"/>
          <p:cNvSpPr txBox="1"/>
          <p:nvPr>
            <p:ph type="title"/>
          </p:nvPr>
        </p:nvSpPr>
        <p:spPr>
          <a:xfrm>
            <a:off x="176592" y="174788"/>
            <a:ext cx="116340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68FDF"/>
              </a:buClr>
              <a:buSzPts val="2900"/>
              <a:buNone/>
            </a:pPr>
            <a:r>
              <a:rPr lang="en-US"/>
              <a:t>OS-Climate Platform end-to-end system flow</a:t>
            </a:r>
            <a:endParaRPr/>
          </a:p>
        </p:txBody>
      </p:sp>
      <p:sp>
        <p:nvSpPr>
          <p:cNvPr id="248" name="Google Shape;248;p24"/>
          <p:cNvSpPr/>
          <p:nvPr/>
        </p:nvSpPr>
        <p:spPr>
          <a:xfrm>
            <a:off x="444721" y="1236568"/>
            <a:ext cx="1318800" cy="3487800"/>
          </a:xfrm>
          <a:prstGeom prst="rect">
            <a:avLst/>
          </a:prstGeom>
          <a:solidFill>
            <a:schemeClr val="lt2"/>
          </a:solidFill>
          <a:ln cap="flat" cmpd="sng" w="12700">
            <a:solidFill>
              <a:srgbClr val="BFBFBF">
                <a:alpha val="29411"/>
              </a:srgbClr>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Icon&#10;&#10;Description automatically generated" id="249" name="Google Shape;249;p24"/>
          <p:cNvPicPr preferRelativeResize="0"/>
          <p:nvPr/>
        </p:nvPicPr>
        <p:blipFill rotWithShape="1">
          <a:blip r:embed="rId3">
            <a:alphaModFix/>
          </a:blip>
          <a:srcRect b="0" l="4006" r="45544" t="0"/>
          <a:stretch/>
        </p:blipFill>
        <p:spPr>
          <a:xfrm>
            <a:off x="744607" y="2124869"/>
            <a:ext cx="660730" cy="249268"/>
          </a:xfrm>
          <a:prstGeom prst="rect">
            <a:avLst/>
          </a:prstGeom>
          <a:noFill/>
          <a:ln>
            <a:noFill/>
          </a:ln>
        </p:spPr>
      </p:pic>
      <p:sp>
        <p:nvSpPr>
          <p:cNvPr id="250" name="Google Shape;250;p24"/>
          <p:cNvSpPr txBox="1"/>
          <p:nvPr/>
        </p:nvSpPr>
        <p:spPr>
          <a:xfrm>
            <a:off x="4475503" y="3928212"/>
            <a:ext cx="3678000" cy="7824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ExtraBold"/>
                <a:ea typeface="Open Sans ExtraBold"/>
                <a:cs typeface="Open Sans ExtraBold"/>
                <a:sym typeface="Open Sans ExtraBold"/>
              </a:rPr>
              <a:t>Self-Service Data </a:t>
            </a:r>
            <a:br>
              <a:rPr b="0" i="0" lang="en-US" sz="1600" u="none" cap="none" strike="noStrike">
                <a:solidFill>
                  <a:srgbClr val="FFFFFF"/>
                </a:solidFill>
                <a:latin typeface="Open Sans ExtraBold"/>
                <a:ea typeface="Open Sans ExtraBold"/>
                <a:cs typeface="Open Sans ExtraBold"/>
                <a:sym typeface="Open Sans ExtraBold"/>
              </a:rPr>
            </a:br>
            <a:r>
              <a:rPr b="0" i="0" lang="en-US" sz="1600" u="none" cap="none" strike="noStrike">
                <a:solidFill>
                  <a:srgbClr val="FFFFFF"/>
                </a:solidFill>
                <a:latin typeface="Open Sans ExtraBold"/>
                <a:ea typeface="Open Sans ExtraBold"/>
                <a:cs typeface="Open Sans ExtraBold"/>
                <a:sym typeface="Open Sans ExtraBold"/>
              </a:rPr>
              <a:t>Management Platform</a:t>
            </a:r>
            <a:endParaRPr b="0" i="0" sz="1900" u="none" cap="none" strike="noStrike">
              <a:solidFill>
                <a:srgbClr val="000000"/>
              </a:solidFill>
              <a:latin typeface="Arial"/>
              <a:ea typeface="Arial"/>
              <a:cs typeface="Arial"/>
              <a:sym typeface="Arial"/>
            </a:endParaRPr>
          </a:p>
        </p:txBody>
      </p:sp>
      <p:sp>
        <p:nvSpPr>
          <p:cNvPr id="251" name="Google Shape;251;p24"/>
          <p:cNvSpPr/>
          <p:nvPr/>
        </p:nvSpPr>
        <p:spPr>
          <a:xfrm>
            <a:off x="4475505" y="1920313"/>
            <a:ext cx="3678000" cy="1887300"/>
          </a:xfrm>
          <a:prstGeom prst="rect">
            <a:avLst/>
          </a:prstGeom>
          <a:noFill/>
          <a:ln cap="sq" cmpd="sng" w="19050">
            <a:solidFill>
              <a:schemeClr val="dk2"/>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Open Sans SemiBold"/>
              <a:ea typeface="Open Sans SemiBold"/>
              <a:cs typeface="Open Sans SemiBold"/>
              <a:sym typeface="Open Sans SemiBold"/>
            </a:endParaRPr>
          </a:p>
        </p:txBody>
      </p:sp>
      <p:sp>
        <p:nvSpPr>
          <p:cNvPr id="252" name="Google Shape;252;p24"/>
          <p:cNvSpPr txBox="1"/>
          <p:nvPr/>
        </p:nvSpPr>
        <p:spPr>
          <a:xfrm>
            <a:off x="4584599" y="2871557"/>
            <a:ext cx="1682700" cy="734700"/>
          </a:xfrm>
          <a:prstGeom prst="rect">
            <a:avLst/>
          </a:prstGeom>
          <a:solidFill>
            <a:schemeClr val="accent4"/>
          </a:solidFill>
          <a:ln>
            <a:noFill/>
          </a:ln>
        </p:spPr>
        <p:txBody>
          <a:bodyPr anchorCtr="0" anchor="t" bIns="121900" lIns="60925" spcFirstLastPara="1" rIns="60925" wrap="square" tIns="85325">
            <a:noAutofit/>
          </a:bodyPr>
          <a:lstStyle/>
          <a:p>
            <a:pPr indent="0" lvl="0" marL="0" marR="0" rtl="0" algn="ctr">
              <a:lnSpc>
                <a:spcPct val="90000"/>
              </a:lnSpc>
              <a:spcBef>
                <a:spcPts val="0"/>
              </a:spcBef>
              <a:spcAft>
                <a:spcPts val="0"/>
              </a:spcAft>
              <a:buClr>
                <a:srgbClr val="000000"/>
              </a:buClr>
              <a:buSzPts val="900"/>
              <a:buFont typeface="Arial"/>
              <a:buNone/>
            </a:pPr>
            <a:r>
              <a:rPr b="0" i="0" lang="en-US" sz="900" u="none" cap="none" strike="noStrike">
                <a:solidFill>
                  <a:srgbClr val="FFFFFF"/>
                </a:solidFill>
                <a:latin typeface="Open Sans ExtraBold"/>
                <a:ea typeface="Open Sans ExtraBold"/>
                <a:cs typeface="Open Sans ExtraBold"/>
                <a:sym typeface="Open Sans ExtraBold"/>
              </a:rPr>
              <a:t>DATA DOMAIN 2</a:t>
            </a:r>
            <a:endParaRPr b="0" i="0" sz="1900" u="none" cap="none" strike="noStrike">
              <a:solidFill>
                <a:srgbClr val="000000"/>
              </a:solidFill>
              <a:latin typeface="Arial"/>
              <a:ea typeface="Arial"/>
              <a:cs typeface="Arial"/>
              <a:sym typeface="Arial"/>
            </a:endParaRPr>
          </a:p>
        </p:txBody>
      </p:sp>
      <p:grpSp>
        <p:nvGrpSpPr>
          <p:cNvPr id="253" name="Google Shape;253;p24"/>
          <p:cNvGrpSpPr/>
          <p:nvPr/>
        </p:nvGrpSpPr>
        <p:grpSpPr>
          <a:xfrm>
            <a:off x="4616273" y="3174979"/>
            <a:ext cx="1619637" cy="354349"/>
            <a:chOff x="3187237" y="2480238"/>
            <a:chExt cx="1408135" cy="308076"/>
          </a:xfrm>
        </p:grpSpPr>
        <p:sp>
          <p:nvSpPr>
            <p:cNvPr id="254" name="Google Shape;254;p24"/>
            <p:cNvSpPr/>
            <p:nvPr/>
          </p:nvSpPr>
          <p:spPr>
            <a:xfrm>
              <a:off x="3187237" y="2480238"/>
              <a:ext cx="392062"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Ingestion</a:t>
              </a:r>
              <a:endParaRPr b="0" i="0" sz="1900" u="none" cap="none" strike="noStrike">
                <a:solidFill>
                  <a:srgbClr val="000000"/>
                </a:solidFill>
                <a:latin typeface="Arial"/>
                <a:ea typeface="Arial"/>
                <a:cs typeface="Arial"/>
                <a:sym typeface="Arial"/>
              </a:endParaRPr>
            </a:p>
          </p:txBody>
        </p:sp>
        <p:sp>
          <p:nvSpPr>
            <p:cNvPr id="255" name="Google Shape;255;p24"/>
            <p:cNvSpPr/>
            <p:nvPr/>
          </p:nvSpPr>
          <p:spPr>
            <a:xfrm>
              <a:off x="3635556" y="2480238"/>
              <a:ext cx="436743"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Processing</a:t>
              </a:r>
              <a:endParaRPr b="0" i="0" sz="1900" u="none" cap="none" strike="noStrike">
                <a:solidFill>
                  <a:srgbClr val="000000"/>
                </a:solidFill>
                <a:latin typeface="Arial"/>
                <a:ea typeface="Arial"/>
                <a:cs typeface="Arial"/>
                <a:sym typeface="Arial"/>
              </a:endParaRPr>
            </a:p>
          </p:txBody>
        </p:sp>
        <p:sp>
          <p:nvSpPr>
            <p:cNvPr id="256" name="Google Shape;256;p24"/>
            <p:cNvSpPr/>
            <p:nvPr/>
          </p:nvSpPr>
          <p:spPr>
            <a:xfrm>
              <a:off x="4128556" y="2480238"/>
              <a:ext cx="466816"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Destination</a:t>
              </a:r>
              <a:endParaRPr b="0" i="0" sz="1900" u="none" cap="none" strike="noStrike">
                <a:solidFill>
                  <a:srgbClr val="000000"/>
                </a:solidFill>
                <a:latin typeface="Arial"/>
                <a:ea typeface="Arial"/>
                <a:cs typeface="Arial"/>
                <a:sym typeface="Arial"/>
              </a:endParaRPr>
            </a:p>
          </p:txBody>
        </p:sp>
        <p:sp>
          <p:nvSpPr>
            <p:cNvPr id="257" name="Google Shape;257;p24"/>
            <p:cNvSpPr/>
            <p:nvPr/>
          </p:nvSpPr>
          <p:spPr>
            <a:xfrm rot="5400000">
              <a:off x="3534018"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sp>
          <p:nvSpPr>
            <p:cNvPr id="258" name="Google Shape;258;p24"/>
            <p:cNvSpPr/>
            <p:nvPr/>
          </p:nvSpPr>
          <p:spPr>
            <a:xfrm rot="5400000">
              <a:off x="4030071"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grpSp>
      <p:sp>
        <p:nvSpPr>
          <p:cNvPr id="259" name="Google Shape;259;p24"/>
          <p:cNvSpPr txBox="1"/>
          <p:nvPr/>
        </p:nvSpPr>
        <p:spPr>
          <a:xfrm>
            <a:off x="6361561" y="2871557"/>
            <a:ext cx="1682700" cy="734700"/>
          </a:xfrm>
          <a:prstGeom prst="rect">
            <a:avLst/>
          </a:prstGeom>
          <a:solidFill>
            <a:schemeClr val="accent6"/>
          </a:solidFill>
          <a:ln>
            <a:noFill/>
          </a:ln>
        </p:spPr>
        <p:txBody>
          <a:bodyPr anchorCtr="0" anchor="t" bIns="121900" lIns="60925" spcFirstLastPara="1" rIns="60925" wrap="square" tIns="85325">
            <a:noAutofit/>
          </a:bodyPr>
          <a:lstStyle/>
          <a:p>
            <a:pPr indent="0" lvl="0" marL="0" marR="0" rtl="0" algn="ctr">
              <a:lnSpc>
                <a:spcPct val="90000"/>
              </a:lnSpc>
              <a:spcBef>
                <a:spcPts val="0"/>
              </a:spcBef>
              <a:spcAft>
                <a:spcPts val="0"/>
              </a:spcAft>
              <a:buClr>
                <a:srgbClr val="000000"/>
              </a:buClr>
              <a:buSzPts val="900"/>
              <a:buFont typeface="Arial"/>
              <a:buNone/>
            </a:pPr>
            <a:r>
              <a:rPr b="0" i="0" lang="en-US" sz="900" u="none" cap="none" strike="noStrike">
                <a:solidFill>
                  <a:srgbClr val="3F3F3F"/>
                </a:solidFill>
                <a:latin typeface="Open Sans ExtraBold"/>
                <a:ea typeface="Open Sans ExtraBold"/>
                <a:cs typeface="Open Sans ExtraBold"/>
                <a:sym typeface="Open Sans ExtraBold"/>
              </a:rPr>
              <a:t>DATA DOMAIN 4</a:t>
            </a:r>
            <a:endParaRPr b="0" i="0" sz="1900" u="none" cap="none" strike="noStrike">
              <a:solidFill>
                <a:srgbClr val="000000"/>
              </a:solidFill>
              <a:latin typeface="Arial"/>
              <a:ea typeface="Arial"/>
              <a:cs typeface="Arial"/>
              <a:sym typeface="Arial"/>
            </a:endParaRPr>
          </a:p>
        </p:txBody>
      </p:sp>
      <p:grpSp>
        <p:nvGrpSpPr>
          <p:cNvPr id="260" name="Google Shape;260;p24"/>
          <p:cNvGrpSpPr/>
          <p:nvPr/>
        </p:nvGrpSpPr>
        <p:grpSpPr>
          <a:xfrm>
            <a:off x="6393236" y="3167927"/>
            <a:ext cx="1619637" cy="354349"/>
            <a:chOff x="3187237" y="2480238"/>
            <a:chExt cx="1408135" cy="308076"/>
          </a:xfrm>
        </p:grpSpPr>
        <p:sp>
          <p:nvSpPr>
            <p:cNvPr id="261" name="Google Shape;261;p24"/>
            <p:cNvSpPr/>
            <p:nvPr/>
          </p:nvSpPr>
          <p:spPr>
            <a:xfrm>
              <a:off x="3187237" y="2480238"/>
              <a:ext cx="392062"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Ingestion</a:t>
              </a:r>
              <a:endParaRPr b="0" i="0" sz="1900" u="none" cap="none" strike="noStrike">
                <a:solidFill>
                  <a:srgbClr val="000000"/>
                </a:solidFill>
                <a:latin typeface="Arial"/>
                <a:ea typeface="Arial"/>
                <a:cs typeface="Arial"/>
                <a:sym typeface="Arial"/>
              </a:endParaRPr>
            </a:p>
          </p:txBody>
        </p:sp>
        <p:sp>
          <p:nvSpPr>
            <p:cNvPr id="262" name="Google Shape;262;p24"/>
            <p:cNvSpPr/>
            <p:nvPr/>
          </p:nvSpPr>
          <p:spPr>
            <a:xfrm>
              <a:off x="3635556" y="2480238"/>
              <a:ext cx="436743"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Processing</a:t>
              </a:r>
              <a:endParaRPr b="0" i="0" sz="1900" u="none" cap="none" strike="noStrike">
                <a:solidFill>
                  <a:srgbClr val="000000"/>
                </a:solidFill>
                <a:latin typeface="Arial"/>
                <a:ea typeface="Arial"/>
                <a:cs typeface="Arial"/>
                <a:sym typeface="Arial"/>
              </a:endParaRPr>
            </a:p>
          </p:txBody>
        </p:sp>
        <p:sp>
          <p:nvSpPr>
            <p:cNvPr id="263" name="Google Shape;263;p24"/>
            <p:cNvSpPr/>
            <p:nvPr/>
          </p:nvSpPr>
          <p:spPr>
            <a:xfrm>
              <a:off x="4128556" y="2480238"/>
              <a:ext cx="466816"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Destination</a:t>
              </a:r>
              <a:endParaRPr b="0" i="0" sz="1900" u="none" cap="none" strike="noStrike">
                <a:solidFill>
                  <a:srgbClr val="000000"/>
                </a:solidFill>
                <a:latin typeface="Arial"/>
                <a:ea typeface="Arial"/>
                <a:cs typeface="Arial"/>
                <a:sym typeface="Arial"/>
              </a:endParaRPr>
            </a:p>
          </p:txBody>
        </p:sp>
        <p:sp>
          <p:nvSpPr>
            <p:cNvPr id="264" name="Google Shape;264;p24"/>
            <p:cNvSpPr/>
            <p:nvPr/>
          </p:nvSpPr>
          <p:spPr>
            <a:xfrm rot="5400000">
              <a:off x="3534018"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sp>
          <p:nvSpPr>
            <p:cNvPr id="265" name="Google Shape;265;p24"/>
            <p:cNvSpPr/>
            <p:nvPr/>
          </p:nvSpPr>
          <p:spPr>
            <a:xfrm rot="5400000">
              <a:off x="4030071"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grpSp>
      <p:sp>
        <p:nvSpPr>
          <p:cNvPr id="266" name="Google Shape;266;p24"/>
          <p:cNvSpPr txBox="1"/>
          <p:nvPr/>
        </p:nvSpPr>
        <p:spPr>
          <a:xfrm>
            <a:off x="4584599" y="2035739"/>
            <a:ext cx="1682700" cy="734700"/>
          </a:xfrm>
          <a:prstGeom prst="rect">
            <a:avLst/>
          </a:prstGeom>
          <a:solidFill>
            <a:schemeClr val="accent2"/>
          </a:solidFill>
          <a:ln>
            <a:noFill/>
          </a:ln>
        </p:spPr>
        <p:txBody>
          <a:bodyPr anchorCtr="0" anchor="t" bIns="121900" lIns="60925" spcFirstLastPara="1" rIns="60925" wrap="square" tIns="85325">
            <a:noAutofit/>
          </a:bodyPr>
          <a:lstStyle/>
          <a:p>
            <a:pPr indent="0" lvl="0" marL="0" marR="0" rtl="0" algn="ctr">
              <a:lnSpc>
                <a:spcPct val="90000"/>
              </a:lnSpc>
              <a:spcBef>
                <a:spcPts val="0"/>
              </a:spcBef>
              <a:spcAft>
                <a:spcPts val="0"/>
              </a:spcAft>
              <a:buClr>
                <a:srgbClr val="000000"/>
              </a:buClr>
              <a:buSzPts val="900"/>
              <a:buFont typeface="Arial"/>
              <a:buNone/>
            </a:pPr>
            <a:r>
              <a:rPr b="0" i="0" lang="en-US" sz="900" u="none" cap="none" strike="noStrike">
                <a:solidFill>
                  <a:srgbClr val="FFFFFF"/>
                </a:solidFill>
                <a:latin typeface="Open Sans ExtraBold"/>
                <a:ea typeface="Open Sans ExtraBold"/>
                <a:cs typeface="Open Sans ExtraBold"/>
                <a:sym typeface="Open Sans ExtraBold"/>
              </a:rPr>
              <a:t>DATA DOMAIN 1</a:t>
            </a:r>
            <a:endParaRPr b="0" i="0" sz="1900" u="none" cap="none" strike="noStrike">
              <a:solidFill>
                <a:srgbClr val="000000"/>
              </a:solidFill>
              <a:latin typeface="Arial"/>
              <a:ea typeface="Arial"/>
              <a:cs typeface="Arial"/>
              <a:sym typeface="Arial"/>
            </a:endParaRPr>
          </a:p>
        </p:txBody>
      </p:sp>
      <p:grpSp>
        <p:nvGrpSpPr>
          <p:cNvPr id="267" name="Google Shape;267;p24"/>
          <p:cNvGrpSpPr/>
          <p:nvPr/>
        </p:nvGrpSpPr>
        <p:grpSpPr>
          <a:xfrm>
            <a:off x="4616273" y="2328219"/>
            <a:ext cx="1619637" cy="354349"/>
            <a:chOff x="3187237" y="2480238"/>
            <a:chExt cx="1408135" cy="308076"/>
          </a:xfrm>
        </p:grpSpPr>
        <p:sp>
          <p:nvSpPr>
            <p:cNvPr id="268" name="Google Shape;268;p24"/>
            <p:cNvSpPr/>
            <p:nvPr/>
          </p:nvSpPr>
          <p:spPr>
            <a:xfrm>
              <a:off x="3187237" y="2480238"/>
              <a:ext cx="392062"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Ingestion</a:t>
              </a:r>
              <a:endParaRPr b="0" i="0" sz="1900" u="none" cap="none" strike="noStrike">
                <a:solidFill>
                  <a:srgbClr val="000000"/>
                </a:solidFill>
                <a:latin typeface="Arial"/>
                <a:ea typeface="Arial"/>
                <a:cs typeface="Arial"/>
                <a:sym typeface="Arial"/>
              </a:endParaRPr>
            </a:p>
          </p:txBody>
        </p:sp>
        <p:sp>
          <p:nvSpPr>
            <p:cNvPr id="269" name="Google Shape;269;p24"/>
            <p:cNvSpPr/>
            <p:nvPr/>
          </p:nvSpPr>
          <p:spPr>
            <a:xfrm>
              <a:off x="3635556" y="2480238"/>
              <a:ext cx="436743"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Processing</a:t>
              </a:r>
              <a:endParaRPr b="0" i="0" sz="1900" u="none" cap="none" strike="noStrike">
                <a:solidFill>
                  <a:srgbClr val="000000"/>
                </a:solidFill>
                <a:latin typeface="Arial"/>
                <a:ea typeface="Arial"/>
                <a:cs typeface="Arial"/>
                <a:sym typeface="Arial"/>
              </a:endParaRPr>
            </a:p>
          </p:txBody>
        </p:sp>
        <p:sp>
          <p:nvSpPr>
            <p:cNvPr id="270" name="Google Shape;270;p24"/>
            <p:cNvSpPr/>
            <p:nvPr/>
          </p:nvSpPr>
          <p:spPr>
            <a:xfrm>
              <a:off x="4128556" y="2480238"/>
              <a:ext cx="466816"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Destination</a:t>
              </a:r>
              <a:endParaRPr b="0" i="0" sz="1900" u="none" cap="none" strike="noStrike">
                <a:solidFill>
                  <a:srgbClr val="000000"/>
                </a:solidFill>
                <a:latin typeface="Arial"/>
                <a:ea typeface="Arial"/>
                <a:cs typeface="Arial"/>
                <a:sym typeface="Arial"/>
              </a:endParaRPr>
            </a:p>
          </p:txBody>
        </p:sp>
        <p:sp>
          <p:nvSpPr>
            <p:cNvPr id="271" name="Google Shape;271;p24"/>
            <p:cNvSpPr/>
            <p:nvPr/>
          </p:nvSpPr>
          <p:spPr>
            <a:xfrm rot="5400000">
              <a:off x="3534018"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sp>
          <p:nvSpPr>
            <p:cNvPr id="272" name="Google Shape;272;p24"/>
            <p:cNvSpPr/>
            <p:nvPr/>
          </p:nvSpPr>
          <p:spPr>
            <a:xfrm rot="5400000">
              <a:off x="4030071"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grpSp>
      <p:sp>
        <p:nvSpPr>
          <p:cNvPr id="273" name="Google Shape;273;p24"/>
          <p:cNvSpPr txBox="1"/>
          <p:nvPr/>
        </p:nvSpPr>
        <p:spPr>
          <a:xfrm>
            <a:off x="6361561" y="2035739"/>
            <a:ext cx="1682700" cy="734700"/>
          </a:xfrm>
          <a:prstGeom prst="rect">
            <a:avLst/>
          </a:prstGeom>
          <a:solidFill>
            <a:schemeClr val="accent5"/>
          </a:solidFill>
          <a:ln>
            <a:noFill/>
          </a:ln>
        </p:spPr>
        <p:txBody>
          <a:bodyPr anchorCtr="0" anchor="t" bIns="121900" lIns="60925" spcFirstLastPara="1" rIns="60925" wrap="square" tIns="85325">
            <a:noAutofit/>
          </a:bodyPr>
          <a:lstStyle/>
          <a:p>
            <a:pPr indent="0" lvl="0" marL="0" marR="0" rtl="0" algn="ctr">
              <a:lnSpc>
                <a:spcPct val="90000"/>
              </a:lnSpc>
              <a:spcBef>
                <a:spcPts val="0"/>
              </a:spcBef>
              <a:spcAft>
                <a:spcPts val="0"/>
              </a:spcAft>
              <a:buClr>
                <a:srgbClr val="000000"/>
              </a:buClr>
              <a:buSzPts val="900"/>
              <a:buFont typeface="Arial"/>
              <a:buNone/>
            </a:pPr>
            <a:r>
              <a:rPr b="0" i="0" lang="en-US" sz="900" u="none" cap="none" strike="noStrike">
                <a:solidFill>
                  <a:srgbClr val="FFFFFF"/>
                </a:solidFill>
                <a:latin typeface="Open Sans ExtraBold"/>
                <a:ea typeface="Open Sans ExtraBold"/>
                <a:cs typeface="Open Sans ExtraBold"/>
                <a:sym typeface="Open Sans ExtraBold"/>
              </a:rPr>
              <a:t>DATA DOMAIN 3</a:t>
            </a:r>
            <a:endParaRPr b="0" i="0" sz="1900" u="none" cap="none" strike="noStrike">
              <a:solidFill>
                <a:srgbClr val="000000"/>
              </a:solidFill>
              <a:latin typeface="Arial"/>
              <a:ea typeface="Arial"/>
              <a:cs typeface="Arial"/>
              <a:sym typeface="Arial"/>
            </a:endParaRPr>
          </a:p>
        </p:txBody>
      </p:sp>
      <p:grpSp>
        <p:nvGrpSpPr>
          <p:cNvPr id="274" name="Google Shape;274;p24"/>
          <p:cNvGrpSpPr/>
          <p:nvPr/>
        </p:nvGrpSpPr>
        <p:grpSpPr>
          <a:xfrm>
            <a:off x="6393236" y="2317502"/>
            <a:ext cx="1619637" cy="354349"/>
            <a:chOff x="3187237" y="2480238"/>
            <a:chExt cx="1408135" cy="308076"/>
          </a:xfrm>
        </p:grpSpPr>
        <p:sp>
          <p:nvSpPr>
            <p:cNvPr id="275" name="Google Shape;275;p24"/>
            <p:cNvSpPr/>
            <p:nvPr/>
          </p:nvSpPr>
          <p:spPr>
            <a:xfrm>
              <a:off x="3187237" y="2480238"/>
              <a:ext cx="392062"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Ingestion</a:t>
              </a:r>
              <a:endParaRPr b="0" i="0" sz="1900" u="none" cap="none" strike="noStrike">
                <a:solidFill>
                  <a:srgbClr val="000000"/>
                </a:solidFill>
                <a:latin typeface="Arial"/>
                <a:ea typeface="Arial"/>
                <a:cs typeface="Arial"/>
                <a:sym typeface="Arial"/>
              </a:endParaRPr>
            </a:p>
          </p:txBody>
        </p:sp>
        <p:sp>
          <p:nvSpPr>
            <p:cNvPr id="276" name="Google Shape;276;p24"/>
            <p:cNvSpPr/>
            <p:nvPr/>
          </p:nvSpPr>
          <p:spPr>
            <a:xfrm>
              <a:off x="3635556" y="2480238"/>
              <a:ext cx="436743"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Processing</a:t>
              </a:r>
              <a:endParaRPr b="0" i="0" sz="1900" u="none" cap="none" strike="noStrike">
                <a:solidFill>
                  <a:srgbClr val="000000"/>
                </a:solidFill>
                <a:latin typeface="Arial"/>
                <a:ea typeface="Arial"/>
                <a:cs typeface="Arial"/>
                <a:sym typeface="Arial"/>
              </a:endParaRPr>
            </a:p>
          </p:txBody>
        </p:sp>
        <p:sp>
          <p:nvSpPr>
            <p:cNvPr id="277" name="Google Shape;277;p24"/>
            <p:cNvSpPr/>
            <p:nvPr/>
          </p:nvSpPr>
          <p:spPr>
            <a:xfrm>
              <a:off x="4128556" y="2480238"/>
              <a:ext cx="466816" cy="308076"/>
            </a:xfrm>
            <a:prstGeom prst="rect">
              <a:avLst/>
            </a:prstGeom>
            <a:solidFill>
              <a:schemeClr val="lt1"/>
            </a:solid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000000"/>
                </a:buClr>
                <a:buSzPts val="400"/>
                <a:buFont typeface="Arial"/>
                <a:buNone/>
              </a:pPr>
              <a:r>
                <a:rPr b="0" i="0" lang="en-US" sz="400" u="none" cap="none" strike="noStrike">
                  <a:solidFill>
                    <a:srgbClr val="3F3F3F"/>
                  </a:solidFill>
                  <a:latin typeface="Open Sans SemiBold"/>
                  <a:ea typeface="Open Sans SemiBold"/>
                  <a:cs typeface="Open Sans SemiBold"/>
                  <a:sym typeface="Open Sans SemiBold"/>
                </a:rPr>
                <a:t>Destination</a:t>
              </a:r>
              <a:endParaRPr b="0" i="0" sz="1900" u="none" cap="none" strike="noStrike">
                <a:solidFill>
                  <a:srgbClr val="000000"/>
                </a:solidFill>
                <a:latin typeface="Arial"/>
                <a:ea typeface="Arial"/>
                <a:cs typeface="Arial"/>
                <a:sym typeface="Arial"/>
              </a:endParaRPr>
            </a:p>
          </p:txBody>
        </p:sp>
        <p:sp>
          <p:nvSpPr>
            <p:cNvPr id="278" name="Google Shape;278;p24"/>
            <p:cNvSpPr/>
            <p:nvPr/>
          </p:nvSpPr>
          <p:spPr>
            <a:xfrm rot="5400000">
              <a:off x="3534018"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sp>
          <p:nvSpPr>
            <p:cNvPr id="279" name="Google Shape;279;p24"/>
            <p:cNvSpPr/>
            <p:nvPr/>
          </p:nvSpPr>
          <p:spPr>
            <a:xfrm rot="5400000">
              <a:off x="4030071" y="2611417"/>
              <a:ext cx="114938" cy="45719"/>
            </a:xfrm>
            <a:prstGeom prst="triangle">
              <a:avLst>
                <a:gd fmla="val 50000" name="adj"/>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SemiBold"/>
                <a:ea typeface="Open Sans SemiBold"/>
                <a:cs typeface="Open Sans SemiBold"/>
                <a:sym typeface="Open Sans SemiBold"/>
              </a:endParaRPr>
            </a:p>
          </p:txBody>
        </p:sp>
      </p:grpSp>
      <p:sp>
        <p:nvSpPr>
          <p:cNvPr id="280" name="Google Shape;280;p24"/>
          <p:cNvSpPr txBox="1"/>
          <p:nvPr/>
        </p:nvSpPr>
        <p:spPr>
          <a:xfrm>
            <a:off x="4475504" y="1236568"/>
            <a:ext cx="3678000" cy="563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FFFFFF"/>
                </a:solidFill>
                <a:latin typeface="Open Sans ExtraBold"/>
                <a:ea typeface="Open Sans ExtraBold"/>
                <a:cs typeface="Open Sans ExtraBold"/>
                <a:sym typeface="Open Sans ExtraBold"/>
              </a:rPr>
              <a:t>Federated Governance</a:t>
            </a:r>
            <a:endParaRPr b="0" i="0" sz="1900" u="none" cap="none" strike="noStrike">
              <a:solidFill>
                <a:srgbClr val="000000"/>
              </a:solidFill>
              <a:latin typeface="Arial"/>
              <a:ea typeface="Arial"/>
              <a:cs typeface="Arial"/>
              <a:sym typeface="Arial"/>
            </a:endParaRPr>
          </a:p>
        </p:txBody>
      </p:sp>
      <p:sp>
        <p:nvSpPr>
          <p:cNvPr id="281" name="Google Shape;281;p24"/>
          <p:cNvSpPr txBox="1"/>
          <p:nvPr/>
        </p:nvSpPr>
        <p:spPr>
          <a:xfrm>
            <a:off x="703048" y="2406001"/>
            <a:ext cx="802200" cy="520200"/>
          </a:xfrm>
          <a:prstGeom prst="rect">
            <a:avLst/>
          </a:prstGeom>
          <a:noFill/>
          <a:ln>
            <a:noFill/>
          </a:ln>
        </p:spPr>
        <p:txBody>
          <a:bodyPr anchorCtr="0" anchor="t" bIns="97525" lIns="97525" spcFirstLastPara="1" rIns="97525" wrap="square" tIns="97525">
            <a:spAutoFit/>
          </a:bodyPr>
          <a:lstStyle/>
          <a:p>
            <a:pPr indent="0" lvl="0" marL="0" marR="0" rtl="0" algn="l">
              <a:lnSpc>
                <a:spcPct val="115000"/>
              </a:lnSpc>
              <a:spcBef>
                <a:spcPts val="0"/>
              </a:spcBef>
              <a:spcAft>
                <a:spcPts val="0"/>
              </a:spcAft>
              <a:buClr>
                <a:srgbClr val="000000"/>
              </a:buClr>
              <a:buSzPts val="2100"/>
              <a:buFont typeface="Arial"/>
              <a:buNone/>
            </a:pPr>
            <a:r>
              <a:rPr b="1" i="0" lang="en-US" sz="2100" u="none" cap="none" strike="noStrike">
                <a:solidFill>
                  <a:srgbClr val="003865"/>
                </a:solidFill>
                <a:latin typeface="Open Sans SemiBold"/>
                <a:ea typeface="Open Sans SemiBold"/>
                <a:cs typeface="Open Sans SemiBold"/>
                <a:sym typeface="Open Sans SemiBold"/>
              </a:rPr>
              <a:t>ISSB</a:t>
            </a:r>
            <a:endParaRPr b="0" i="0" sz="1900" u="none" cap="none" strike="noStrike">
              <a:solidFill>
                <a:srgbClr val="000000"/>
              </a:solidFill>
              <a:latin typeface="Arial"/>
              <a:ea typeface="Arial"/>
              <a:cs typeface="Arial"/>
              <a:sym typeface="Arial"/>
            </a:endParaRPr>
          </a:p>
        </p:txBody>
      </p:sp>
      <p:pic>
        <p:nvPicPr>
          <p:cNvPr descr="Icon&#10;&#10;Description automatically generated" id="282" name="Google Shape;282;p24"/>
          <p:cNvPicPr preferRelativeResize="0"/>
          <p:nvPr/>
        </p:nvPicPr>
        <p:blipFill rotWithShape="1">
          <a:blip r:embed="rId4">
            <a:alphaModFix/>
          </a:blip>
          <a:srcRect b="0" l="0" r="0" t="0"/>
          <a:stretch/>
        </p:blipFill>
        <p:spPr>
          <a:xfrm>
            <a:off x="786136" y="2934731"/>
            <a:ext cx="546125" cy="489085"/>
          </a:xfrm>
          <a:prstGeom prst="rect">
            <a:avLst/>
          </a:prstGeom>
          <a:noFill/>
          <a:ln>
            <a:noFill/>
          </a:ln>
        </p:spPr>
      </p:pic>
      <p:sp>
        <p:nvSpPr>
          <p:cNvPr id="283" name="Google Shape;283;p24"/>
          <p:cNvSpPr txBox="1"/>
          <p:nvPr/>
        </p:nvSpPr>
        <p:spPr>
          <a:xfrm>
            <a:off x="276672" y="1358579"/>
            <a:ext cx="1675200" cy="611700"/>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ExtraBold"/>
                <a:ea typeface="Open Sans ExtraBold"/>
                <a:cs typeface="Open Sans ExtraBold"/>
                <a:sym typeface="Open Sans ExtraBold"/>
              </a:rPr>
              <a:t>Standards &amp; Frameworks Include</a:t>
            </a:r>
            <a:endParaRPr b="0" i="0" sz="1900" u="none" cap="none" strike="noStrike">
              <a:solidFill>
                <a:srgbClr val="000000"/>
              </a:solidFill>
              <a:latin typeface="Arial"/>
              <a:ea typeface="Arial"/>
              <a:cs typeface="Arial"/>
              <a:sym typeface="Arial"/>
            </a:endParaRPr>
          </a:p>
        </p:txBody>
      </p:sp>
      <p:sp>
        <p:nvSpPr>
          <p:cNvPr id="284" name="Google Shape;284;p24"/>
          <p:cNvSpPr txBox="1"/>
          <p:nvPr/>
        </p:nvSpPr>
        <p:spPr>
          <a:xfrm>
            <a:off x="9140571" y="3042707"/>
            <a:ext cx="1773600" cy="738600"/>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Open Sans SemiBold"/>
              <a:ea typeface="Open Sans SemiBold"/>
              <a:cs typeface="Open Sans SemiBold"/>
              <a:sym typeface="Open Sans SemiBold"/>
            </a:endParaRPr>
          </a:p>
        </p:txBody>
      </p:sp>
      <p:sp>
        <p:nvSpPr>
          <p:cNvPr id="285" name="Google Shape;285;p24"/>
          <p:cNvSpPr/>
          <p:nvPr/>
        </p:nvSpPr>
        <p:spPr>
          <a:xfrm>
            <a:off x="9096224" y="1236568"/>
            <a:ext cx="1574100" cy="3487800"/>
          </a:xfrm>
          <a:prstGeom prst="rightBracket">
            <a:avLst>
              <a:gd fmla="val 0" name="adj"/>
            </a:avLst>
          </a:prstGeom>
          <a:solidFill>
            <a:schemeClr val="lt2"/>
          </a:solidFill>
          <a:ln cap="flat" cmpd="sng" w="12700">
            <a:solidFill>
              <a:srgbClr val="A5A5A5">
                <a:alpha val="29411"/>
              </a:srgbClr>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 name="Google Shape;286;p24"/>
          <p:cNvSpPr txBox="1"/>
          <p:nvPr/>
        </p:nvSpPr>
        <p:spPr>
          <a:xfrm>
            <a:off x="9133710" y="3226163"/>
            <a:ext cx="1499100" cy="738900"/>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Physical </a:t>
            </a:r>
            <a:br>
              <a:rPr b="0" i="0" lang="en-US" sz="1300" u="none" cap="none" strike="noStrike">
                <a:solidFill>
                  <a:srgbClr val="000000"/>
                </a:solidFill>
                <a:latin typeface="Open Sans SemiBold"/>
                <a:ea typeface="Open Sans SemiBold"/>
                <a:cs typeface="Open Sans SemiBold"/>
                <a:sym typeface="Open Sans SemiBold"/>
              </a:rPr>
            </a:br>
            <a:r>
              <a:rPr b="0" i="0" lang="en-US" sz="1300" u="none" cap="none" strike="noStrike">
                <a:solidFill>
                  <a:srgbClr val="000000"/>
                </a:solidFill>
                <a:latin typeface="Open Sans SemiBold"/>
                <a:ea typeface="Open Sans SemiBold"/>
                <a:cs typeface="Open Sans SemiBold"/>
                <a:sym typeface="Open Sans SemiBold"/>
              </a:rPr>
              <a:t>Risk Models</a:t>
            </a:r>
            <a:endParaRPr b="0" i="0" sz="1300" u="none" cap="none" strike="noStrike">
              <a:solidFill>
                <a:srgbClr val="000000"/>
              </a:solidFill>
              <a:latin typeface="Open Sans SemiBold"/>
              <a:ea typeface="Open Sans SemiBold"/>
              <a:cs typeface="Open Sans SemiBold"/>
              <a:sym typeface="Open Sans SemiBold"/>
            </a:endParaRPr>
          </a:p>
        </p:txBody>
      </p:sp>
      <p:sp>
        <p:nvSpPr>
          <p:cNvPr id="287" name="Google Shape;287;p24"/>
          <p:cNvSpPr txBox="1"/>
          <p:nvPr/>
        </p:nvSpPr>
        <p:spPr>
          <a:xfrm>
            <a:off x="9133710" y="4029235"/>
            <a:ext cx="1499100" cy="574800"/>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Transition </a:t>
            </a:r>
            <a:br>
              <a:rPr b="0" i="0" lang="en-US" sz="1300" u="none" cap="none" strike="noStrike">
                <a:solidFill>
                  <a:srgbClr val="000000"/>
                </a:solidFill>
                <a:latin typeface="Open Sans SemiBold"/>
                <a:ea typeface="Open Sans SemiBold"/>
                <a:cs typeface="Open Sans SemiBold"/>
                <a:sym typeface="Open Sans SemiBold"/>
              </a:rPr>
            </a:br>
            <a:r>
              <a:rPr b="0" i="0" lang="en-US" sz="1300" u="none" cap="none" strike="noStrike">
                <a:solidFill>
                  <a:srgbClr val="000000"/>
                </a:solidFill>
                <a:latin typeface="Open Sans SemiBold"/>
                <a:ea typeface="Open Sans SemiBold"/>
                <a:cs typeface="Open Sans SemiBold"/>
                <a:sym typeface="Open Sans SemiBold"/>
              </a:rPr>
              <a:t>Scenario Analysis</a:t>
            </a:r>
            <a:endParaRPr b="0" i="0" sz="1900" u="none" cap="none" strike="noStrike">
              <a:solidFill>
                <a:srgbClr val="000000"/>
              </a:solidFill>
              <a:latin typeface="Arial"/>
              <a:ea typeface="Arial"/>
              <a:cs typeface="Arial"/>
              <a:sym typeface="Arial"/>
            </a:endParaRPr>
          </a:p>
        </p:txBody>
      </p:sp>
      <p:sp>
        <p:nvSpPr>
          <p:cNvPr id="288" name="Google Shape;288;p24"/>
          <p:cNvSpPr txBox="1"/>
          <p:nvPr/>
        </p:nvSpPr>
        <p:spPr>
          <a:xfrm>
            <a:off x="9133710" y="2565331"/>
            <a:ext cx="1499100" cy="738900"/>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Target Setting </a:t>
            </a:r>
            <a:br>
              <a:rPr b="0" i="0" lang="en-US" sz="1300" u="none" cap="none" strike="noStrike">
                <a:solidFill>
                  <a:srgbClr val="000000"/>
                </a:solidFill>
                <a:latin typeface="Open Sans SemiBold"/>
                <a:ea typeface="Open Sans SemiBold"/>
                <a:cs typeface="Open Sans SemiBold"/>
                <a:sym typeface="Open Sans SemiBold"/>
              </a:rPr>
            </a:br>
            <a:r>
              <a:rPr b="0" i="0" lang="en-US" sz="1300" u="none" cap="none" strike="noStrike">
                <a:solidFill>
                  <a:srgbClr val="000000"/>
                </a:solidFill>
                <a:latin typeface="Open Sans SemiBold"/>
                <a:ea typeface="Open Sans SemiBold"/>
                <a:cs typeface="Open Sans SemiBold"/>
                <a:sym typeface="Open Sans SemiBold"/>
              </a:rPr>
              <a:t>and Alignment</a:t>
            </a:r>
            <a:endParaRPr b="0" i="0" sz="1900" u="none" cap="none" strike="noStrike">
              <a:solidFill>
                <a:srgbClr val="000000"/>
              </a:solidFill>
              <a:latin typeface="Arial"/>
              <a:ea typeface="Arial"/>
              <a:cs typeface="Arial"/>
              <a:sym typeface="Arial"/>
            </a:endParaRPr>
          </a:p>
        </p:txBody>
      </p:sp>
      <p:cxnSp>
        <p:nvCxnSpPr>
          <p:cNvPr id="289" name="Google Shape;289;p24"/>
          <p:cNvCxnSpPr/>
          <p:nvPr/>
        </p:nvCxnSpPr>
        <p:spPr>
          <a:xfrm>
            <a:off x="9316472" y="3255024"/>
            <a:ext cx="1133700" cy="0"/>
          </a:xfrm>
          <a:prstGeom prst="straightConnector1">
            <a:avLst/>
          </a:prstGeom>
          <a:noFill/>
          <a:ln cap="flat" cmpd="sng" w="12700">
            <a:solidFill>
              <a:schemeClr val="accent1"/>
            </a:solidFill>
            <a:prstDash val="solid"/>
            <a:round/>
            <a:headEnd len="sm" w="sm" type="none"/>
            <a:tailEnd len="sm" w="sm" type="none"/>
          </a:ln>
        </p:spPr>
      </p:cxnSp>
      <p:cxnSp>
        <p:nvCxnSpPr>
          <p:cNvPr id="290" name="Google Shape;290;p24"/>
          <p:cNvCxnSpPr/>
          <p:nvPr/>
        </p:nvCxnSpPr>
        <p:spPr>
          <a:xfrm>
            <a:off x="9316472" y="3913564"/>
            <a:ext cx="1133700" cy="0"/>
          </a:xfrm>
          <a:prstGeom prst="straightConnector1">
            <a:avLst/>
          </a:prstGeom>
          <a:noFill/>
          <a:ln cap="flat" cmpd="sng" w="12700">
            <a:solidFill>
              <a:schemeClr val="accent1"/>
            </a:solidFill>
            <a:prstDash val="solid"/>
            <a:round/>
            <a:headEnd len="sm" w="sm" type="none"/>
            <a:tailEnd len="sm" w="sm" type="none"/>
          </a:ln>
        </p:spPr>
      </p:cxnSp>
      <p:sp>
        <p:nvSpPr>
          <p:cNvPr id="291" name="Google Shape;291;p24"/>
          <p:cNvSpPr txBox="1"/>
          <p:nvPr/>
        </p:nvSpPr>
        <p:spPr>
          <a:xfrm>
            <a:off x="9041397" y="1667808"/>
            <a:ext cx="1675200" cy="563100"/>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ExtraBold"/>
                <a:ea typeface="Open Sans ExtraBold"/>
                <a:cs typeface="Open Sans ExtraBold"/>
                <a:sym typeface="Open Sans ExtraBold"/>
              </a:rPr>
              <a:t>Analytic Tools Generating Data for Investment &amp; Finance Processes</a:t>
            </a:r>
            <a:endParaRPr b="0" i="0" sz="1900" u="none" cap="none" strike="noStrike">
              <a:solidFill>
                <a:srgbClr val="000000"/>
              </a:solidFill>
              <a:latin typeface="Arial"/>
              <a:ea typeface="Arial"/>
              <a:cs typeface="Arial"/>
              <a:sym typeface="Arial"/>
            </a:endParaRPr>
          </a:p>
        </p:txBody>
      </p:sp>
      <p:sp>
        <p:nvSpPr>
          <p:cNvPr id="292" name="Google Shape;292;p24"/>
          <p:cNvSpPr/>
          <p:nvPr/>
        </p:nvSpPr>
        <p:spPr>
          <a:xfrm rot="10800000">
            <a:off x="5021477" y="4980093"/>
            <a:ext cx="4968300" cy="320700"/>
          </a:xfrm>
          <a:prstGeom prst="triangle">
            <a:avLst>
              <a:gd fmla="val 50000" name="adj"/>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grpSp>
        <p:nvGrpSpPr>
          <p:cNvPr id="293" name="Google Shape;293;p24"/>
          <p:cNvGrpSpPr/>
          <p:nvPr/>
        </p:nvGrpSpPr>
        <p:grpSpPr>
          <a:xfrm>
            <a:off x="4657086" y="5526278"/>
            <a:ext cx="5751527" cy="1073781"/>
            <a:chOff x="3172854" y="4144812"/>
            <a:chExt cx="4313753" cy="805356"/>
          </a:xfrm>
        </p:grpSpPr>
        <p:sp>
          <p:nvSpPr>
            <p:cNvPr id="294" name="Google Shape;294;p24"/>
            <p:cNvSpPr/>
            <p:nvPr/>
          </p:nvSpPr>
          <p:spPr>
            <a:xfrm>
              <a:off x="3172854" y="4144812"/>
              <a:ext cx="4313753" cy="805356"/>
            </a:xfrm>
            <a:prstGeom prst="rect">
              <a:avLst/>
            </a:prstGeom>
            <a:solidFill>
              <a:schemeClr val="lt2"/>
            </a:solidFill>
            <a:ln cap="flat" cmpd="sng" w="12700">
              <a:solidFill>
                <a:srgbClr val="BFBFBF">
                  <a:alpha val="29411"/>
                </a:srgbClr>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 name="Google Shape;295;p24"/>
            <p:cNvSpPr txBox="1"/>
            <p:nvPr/>
          </p:nvSpPr>
          <p:spPr>
            <a:xfrm>
              <a:off x="3205003" y="4531109"/>
              <a:ext cx="715052" cy="323822"/>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GFANZ Alliance Members</a:t>
              </a:r>
              <a:endParaRPr b="0" i="0" sz="1300" u="none" cap="none" strike="noStrike">
                <a:solidFill>
                  <a:srgbClr val="000000"/>
                </a:solidFill>
                <a:latin typeface="Open Sans SemiBold"/>
                <a:ea typeface="Open Sans SemiBold"/>
                <a:cs typeface="Open Sans SemiBold"/>
                <a:sym typeface="Open Sans SemiBold"/>
              </a:endParaRPr>
            </a:p>
          </p:txBody>
        </p:sp>
        <p:sp>
          <p:nvSpPr>
            <p:cNvPr id="296" name="Google Shape;296;p24"/>
            <p:cNvSpPr txBox="1"/>
            <p:nvPr/>
          </p:nvSpPr>
          <p:spPr>
            <a:xfrm>
              <a:off x="3920055" y="4496998"/>
              <a:ext cx="781528" cy="392043"/>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CA100+</a:t>
              </a:r>
              <a:endParaRPr b="0" i="0" sz="1300" u="none" cap="none" strike="noStrike">
                <a:solidFill>
                  <a:srgbClr val="000000"/>
                </a:solidFill>
                <a:latin typeface="Open Sans SemiBold"/>
                <a:ea typeface="Open Sans SemiBold"/>
                <a:cs typeface="Open Sans SemiBold"/>
                <a:sym typeface="Open Sans SemiBold"/>
              </a:endParaRPr>
            </a:p>
          </p:txBody>
        </p:sp>
        <p:sp>
          <p:nvSpPr>
            <p:cNvPr id="297" name="Google Shape;297;p24"/>
            <p:cNvSpPr txBox="1"/>
            <p:nvPr/>
          </p:nvSpPr>
          <p:spPr>
            <a:xfrm>
              <a:off x="4321428" y="4155449"/>
              <a:ext cx="1995753" cy="233819"/>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rgbClr val="3F3F3F"/>
                  </a:solidFill>
                  <a:latin typeface="Open Sans ExtraBold"/>
                  <a:ea typeface="Open Sans ExtraBold"/>
                  <a:cs typeface="Open Sans ExtraBold"/>
                  <a:sym typeface="Open Sans ExtraBold"/>
                </a:rPr>
                <a:t>Potential Users Include</a:t>
              </a:r>
              <a:endParaRPr b="0" i="0" sz="1900" u="none" cap="none" strike="noStrike">
                <a:solidFill>
                  <a:srgbClr val="000000"/>
                </a:solidFill>
                <a:latin typeface="Arial"/>
                <a:ea typeface="Arial"/>
                <a:cs typeface="Arial"/>
                <a:sym typeface="Arial"/>
              </a:endParaRPr>
            </a:p>
          </p:txBody>
        </p:sp>
        <p:sp>
          <p:nvSpPr>
            <p:cNvPr id="298" name="Google Shape;298;p24"/>
            <p:cNvSpPr txBox="1"/>
            <p:nvPr/>
          </p:nvSpPr>
          <p:spPr>
            <a:xfrm>
              <a:off x="6395798" y="4498975"/>
              <a:ext cx="949446" cy="392043"/>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Policymakers &amp; Regulators</a:t>
              </a:r>
              <a:endParaRPr b="0" i="0" sz="1300" u="none" cap="none" strike="noStrike">
                <a:solidFill>
                  <a:srgbClr val="000000"/>
                </a:solidFill>
                <a:latin typeface="Open Sans SemiBold"/>
                <a:ea typeface="Open Sans SemiBold"/>
                <a:cs typeface="Open Sans SemiBold"/>
                <a:sym typeface="Open Sans SemiBold"/>
              </a:endParaRPr>
            </a:p>
          </p:txBody>
        </p:sp>
        <p:sp>
          <p:nvSpPr>
            <p:cNvPr id="299" name="Google Shape;299;p24"/>
            <p:cNvSpPr txBox="1"/>
            <p:nvPr/>
          </p:nvSpPr>
          <p:spPr>
            <a:xfrm>
              <a:off x="4596353" y="4496997"/>
              <a:ext cx="781528" cy="392043"/>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Counter-parties</a:t>
              </a:r>
              <a:endParaRPr b="0" i="0" sz="1300" u="none" cap="none" strike="noStrike">
                <a:solidFill>
                  <a:srgbClr val="000000"/>
                </a:solidFill>
                <a:latin typeface="Open Sans SemiBold"/>
                <a:ea typeface="Open Sans SemiBold"/>
                <a:cs typeface="Open Sans SemiBold"/>
                <a:sym typeface="Open Sans SemiBold"/>
              </a:endParaRPr>
            </a:p>
          </p:txBody>
        </p:sp>
        <p:sp>
          <p:nvSpPr>
            <p:cNvPr id="300" name="Google Shape;300;p24"/>
            <p:cNvSpPr txBox="1"/>
            <p:nvPr/>
          </p:nvSpPr>
          <p:spPr>
            <a:xfrm>
              <a:off x="5450041" y="4504658"/>
              <a:ext cx="867139" cy="392043"/>
            </a:xfrm>
            <a:prstGeom prst="rect">
              <a:avLst/>
            </a:prstGeom>
            <a:noFill/>
            <a:ln>
              <a:noFill/>
            </a:ln>
          </p:spPr>
          <p:txBody>
            <a:bodyPr anchorCtr="0" anchor="ctr" bIns="121900" lIns="60925" spcFirstLastPara="1" rIns="60925" wrap="square" tIns="121900">
              <a:noAutofit/>
            </a:bodyPr>
            <a:lstStyle/>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rgbClr val="000000"/>
                  </a:solidFill>
                  <a:latin typeface="Open Sans SemiBold"/>
                  <a:ea typeface="Open Sans SemiBold"/>
                  <a:cs typeface="Open Sans SemiBold"/>
                  <a:sym typeface="Open Sans SemiBold"/>
                </a:rPr>
                <a:t>NGOs &amp; Researchers</a:t>
              </a:r>
              <a:endParaRPr b="0" i="0" sz="1300" u="none" cap="none" strike="noStrike">
                <a:solidFill>
                  <a:srgbClr val="000000"/>
                </a:solidFill>
                <a:latin typeface="Open Sans SemiBold"/>
                <a:ea typeface="Open Sans SemiBold"/>
                <a:cs typeface="Open Sans SemiBold"/>
                <a:sym typeface="Open Sans SemiBold"/>
              </a:endParaRPr>
            </a:p>
          </p:txBody>
        </p:sp>
      </p:grpSp>
      <p:pic>
        <p:nvPicPr>
          <p:cNvPr descr="Flag of Europe - Wikipedia" id="301" name="Google Shape;301;p24"/>
          <p:cNvPicPr preferRelativeResize="0"/>
          <p:nvPr/>
        </p:nvPicPr>
        <p:blipFill rotWithShape="1">
          <a:blip r:embed="rId5">
            <a:alphaModFix/>
          </a:blip>
          <a:srcRect b="0" l="0" r="0" t="0"/>
          <a:stretch/>
        </p:blipFill>
        <p:spPr>
          <a:xfrm>
            <a:off x="801004" y="3632977"/>
            <a:ext cx="547228" cy="396257"/>
          </a:xfrm>
          <a:prstGeom prst="rect">
            <a:avLst/>
          </a:prstGeom>
          <a:noFill/>
          <a:ln>
            <a:noFill/>
          </a:ln>
        </p:spPr>
      </p:pic>
      <p:pic>
        <p:nvPicPr>
          <p:cNvPr descr="NGFS" id="302" name="Google Shape;302;p24"/>
          <p:cNvPicPr preferRelativeResize="0"/>
          <p:nvPr/>
        </p:nvPicPr>
        <p:blipFill rotWithShape="1">
          <a:blip r:embed="rId6">
            <a:alphaModFix/>
          </a:blip>
          <a:srcRect b="0" l="0" r="0" t="0"/>
          <a:stretch/>
        </p:blipFill>
        <p:spPr>
          <a:xfrm>
            <a:off x="744607" y="4178716"/>
            <a:ext cx="665904" cy="3962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title"/>
          </p:nvPr>
        </p:nvSpPr>
        <p:spPr>
          <a:xfrm>
            <a:off x="311667" y="239763"/>
            <a:ext cx="116340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a:t>Focus users, tools, and use cases in 2021–2022</a:t>
            </a:r>
            <a:endParaRPr/>
          </a:p>
        </p:txBody>
      </p:sp>
      <p:sp>
        <p:nvSpPr>
          <p:cNvPr id="308" name="Google Shape;308;p25"/>
          <p:cNvSpPr/>
          <p:nvPr/>
        </p:nvSpPr>
        <p:spPr>
          <a:xfrm>
            <a:off x="406399" y="5153224"/>
            <a:ext cx="11379201" cy="832177"/>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60925" lIns="0" spcFirstLastPara="1" rIns="0" wrap="square" tIns="60925">
            <a:noAutofit/>
          </a:bodyPr>
          <a:lstStyle/>
          <a:p>
            <a:pPr indent="0" lvl="0" marL="228600" marR="0" rtl="0" algn="l">
              <a:lnSpc>
                <a:spcPct val="90000"/>
              </a:lnSpc>
              <a:spcBef>
                <a:spcPts val="0"/>
              </a:spcBef>
              <a:spcAft>
                <a:spcPts val="0"/>
              </a:spcAft>
              <a:buClr>
                <a:srgbClr val="5E5F62"/>
              </a:buClr>
              <a:buSzPts val="3100"/>
              <a:buFont typeface="Arial"/>
              <a:buNone/>
            </a:pPr>
            <a:r>
              <a:rPr b="0" i="0" lang="en-US" sz="2000" u="none" cap="none" strike="noStrike">
                <a:solidFill>
                  <a:srgbClr val="5E5F62"/>
                </a:solidFill>
                <a:latin typeface="Open Sans SemiBold"/>
                <a:ea typeface="Open Sans SemiBold"/>
                <a:cs typeface="Open Sans SemiBold"/>
                <a:sym typeface="Open Sans SemiBold"/>
              </a:rPr>
              <a:t>The OS-C Platform also will </a:t>
            </a:r>
            <a:r>
              <a:rPr b="0" i="0" lang="en-US" sz="2000" u="none" cap="none" strike="noStrike">
                <a:solidFill>
                  <a:srgbClr val="5E5F62"/>
                </a:solidFill>
                <a:latin typeface="Open Sans ExtraBold"/>
                <a:ea typeface="Open Sans ExtraBold"/>
                <a:cs typeface="Open Sans ExtraBold"/>
                <a:sym typeface="Open Sans ExtraBold"/>
              </a:rPr>
              <a:t>help Corporates efficiently disclose climate &amp; ESG data </a:t>
            </a:r>
            <a:r>
              <a:rPr b="0" i="0" lang="en-US" sz="2000" u="none" cap="none" strike="noStrike">
                <a:solidFill>
                  <a:srgbClr val="5E5F62"/>
                </a:solidFill>
                <a:latin typeface="Open Sans SemiBold"/>
                <a:ea typeface="Open Sans SemiBold"/>
                <a:cs typeface="Open Sans SemiBold"/>
                <a:sym typeface="Open Sans SemiBold"/>
              </a:rPr>
              <a:t>while building a </a:t>
            </a:r>
            <a:r>
              <a:rPr b="0" i="0" lang="en-US" sz="2000" u="none" cap="none" strike="noStrike">
                <a:solidFill>
                  <a:srgbClr val="5E5F62"/>
                </a:solidFill>
                <a:latin typeface="Open Sans ExtraBold"/>
                <a:ea typeface="Open Sans ExtraBold"/>
                <a:cs typeface="Open Sans ExtraBold"/>
                <a:sym typeface="Open Sans ExtraBold"/>
              </a:rPr>
              <a:t>library of trustworthy data, available to the public at no cost.</a:t>
            </a:r>
            <a:endParaRPr b="0" i="0" sz="2000" u="none" cap="none" strike="noStrike">
              <a:solidFill>
                <a:srgbClr val="5E5F62"/>
              </a:solidFill>
              <a:latin typeface="Open Sans ExtraBold"/>
              <a:ea typeface="Open Sans ExtraBold"/>
              <a:cs typeface="Open Sans ExtraBold"/>
              <a:sym typeface="Open Sans ExtraBold"/>
            </a:endParaRPr>
          </a:p>
        </p:txBody>
      </p:sp>
      <p:sp>
        <p:nvSpPr>
          <p:cNvPr id="309" name="Google Shape;309;p25"/>
          <p:cNvSpPr/>
          <p:nvPr/>
        </p:nvSpPr>
        <p:spPr>
          <a:xfrm>
            <a:off x="406399" y="1117968"/>
            <a:ext cx="11379201" cy="608087"/>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4800"/>
              <a:buFont typeface="Arial"/>
              <a:buNone/>
            </a:pPr>
            <a:r>
              <a:rPr b="0" i="0" lang="en-US" sz="2100" u="none" cap="none" strike="noStrike">
                <a:solidFill>
                  <a:srgbClr val="FFFFFF"/>
                </a:solidFill>
                <a:latin typeface="Open Sans ExtraBold"/>
                <a:ea typeface="Open Sans ExtraBold"/>
                <a:cs typeface="Open Sans ExtraBold"/>
                <a:sym typeface="Open Sans ExtraBold"/>
              </a:rPr>
              <a:t>Asset Owners, Asset Managers, Banks &amp; Regulators</a:t>
            </a:r>
            <a:endParaRPr b="0" i="0" sz="2100" u="none" cap="none" strike="noStrike">
              <a:solidFill>
                <a:srgbClr val="000000"/>
              </a:solidFill>
              <a:latin typeface="Open Sans ExtraBold"/>
              <a:ea typeface="Open Sans ExtraBold"/>
              <a:cs typeface="Open Sans ExtraBold"/>
              <a:sym typeface="Open Sans ExtraBold"/>
            </a:endParaRPr>
          </a:p>
        </p:txBody>
      </p:sp>
      <p:sp>
        <p:nvSpPr>
          <p:cNvPr id="310" name="Google Shape;310;p25"/>
          <p:cNvSpPr/>
          <p:nvPr/>
        </p:nvSpPr>
        <p:spPr>
          <a:xfrm>
            <a:off x="406399" y="1782960"/>
            <a:ext cx="11379201" cy="482155"/>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3F3F3F"/>
              </a:buClr>
              <a:buSzPts val="3200"/>
              <a:buFont typeface="Arial"/>
              <a:buNone/>
            </a:pPr>
            <a:r>
              <a:rPr b="0" i="0" lang="en-US" sz="1900" u="none" cap="none" strike="noStrike">
                <a:solidFill>
                  <a:srgbClr val="FFFFFF"/>
                </a:solidFill>
                <a:latin typeface="Open Sans SemiBold"/>
                <a:ea typeface="Open Sans SemiBold"/>
                <a:cs typeface="Open Sans SemiBold"/>
                <a:sym typeface="Open Sans SemiBold"/>
              </a:rPr>
              <a:t>2021: Portfolio Alignment Tool (ITR; in 2022, adding Emissions &amp; Capacity-Based)</a:t>
            </a:r>
            <a:endParaRPr b="0" i="0" sz="1300" u="none" cap="none" strike="noStrike">
              <a:solidFill>
                <a:srgbClr val="FFFFFF"/>
              </a:solidFill>
              <a:latin typeface="Open Sans SemiBold"/>
              <a:ea typeface="Open Sans SemiBold"/>
              <a:cs typeface="Open Sans SemiBold"/>
              <a:sym typeface="Open Sans SemiBold"/>
            </a:endParaRPr>
          </a:p>
        </p:txBody>
      </p:sp>
      <p:sp>
        <p:nvSpPr>
          <p:cNvPr id="311" name="Google Shape;311;p25"/>
          <p:cNvSpPr/>
          <p:nvPr/>
        </p:nvSpPr>
        <p:spPr>
          <a:xfrm>
            <a:off x="406399" y="2322017"/>
            <a:ext cx="11379201" cy="482155"/>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3F3F3F"/>
              </a:buClr>
              <a:buSzPts val="3200"/>
              <a:buFont typeface="Arial"/>
              <a:buNone/>
            </a:pPr>
            <a:r>
              <a:rPr b="0" i="0" lang="en-US" sz="1900" u="none" cap="none" strike="noStrike">
                <a:solidFill>
                  <a:srgbClr val="FFFFFF"/>
                </a:solidFill>
                <a:latin typeface="Open Sans SemiBold"/>
                <a:ea typeface="Open Sans SemiBold"/>
                <a:cs typeface="Open Sans SemiBold"/>
                <a:sym typeface="Open Sans SemiBold"/>
              </a:rPr>
              <a:t>2021: Physical Risk Tool</a:t>
            </a:r>
            <a:endParaRPr b="0" i="0" sz="1300" u="none" cap="none" strike="noStrike">
              <a:solidFill>
                <a:srgbClr val="FFFFFF"/>
              </a:solidFill>
              <a:latin typeface="Open Sans SemiBold"/>
              <a:ea typeface="Open Sans SemiBold"/>
              <a:cs typeface="Open Sans SemiBold"/>
              <a:sym typeface="Open Sans SemiBold"/>
            </a:endParaRPr>
          </a:p>
        </p:txBody>
      </p:sp>
      <p:sp>
        <p:nvSpPr>
          <p:cNvPr id="312" name="Google Shape;312;p25"/>
          <p:cNvSpPr/>
          <p:nvPr/>
        </p:nvSpPr>
        <p:spPr>
          <a:xfrm>
            <a:off x="406399" y="2861075"/>
            <a:ext cx="11379201" cy="482155"/>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3F3F3F"/>
              </a:buClr>
              <a:buSzPts val="3200"/>
              <a:buFont typeface="Arial"/>
              <a:buNone/>
            </a:pPr>
            <a:r>
              <a:rPr b="0" i="0" lang="en-US" sz="1900" u="none" cap="none" strike="noStrike">
                <a:solidFill>
                  <a:srgbClr val="FFFFFF"/>
                </a:solidFill>
                <a:latin typeface="Open Sans SemiBold"/>
                <a:ea typeface="Open Sans SemiBold"/>
                <a:cs typeface="Open Sans SemiBold"/>
                <a:sym typeface="Open Sans SemiBold"/>
              </a:rPr>
              <a:t>2022: Scenario Analysis (Risk &amp; Opportunity)</a:t>
            </a:r>
            <a:endParaRPr b="0" i="0" sz="1300" u="none" cap="none" strike="noStrike">
              <a:solidFill>
                <a:srgbClr val="FFFFFF"/>
              </a:solidFill>
              <a:latin typeface="Open Sans SemiBold"/>
              <a:ea typeface="Open Sans SemiBold"/>
              <a:cs typeface="Open Sans SemiBold"/>
              <a:sym typeface="Open Sans SemiBold"/>
            </a:endParaRPr>
          </a:p>
        </p:txBody>
      </p:sp>
      <p:sp>
        <p:nvSpPr>
          <p:cNvPr id="313" name="Google Shape;313;p25"/>
          <p:cNvSpPr txBox="1"/>
          <p:nvPr/>
        </p:nvSpPr>
        <p:spPr>
          <a:xfrm>
            <a:off x="406400" y="3343229"/>
            <a:ext cx="5495391" cy="1805568"/>
          </a:xfrm>
          <a:prstGeom prst="rect">
            <a:avLst/>
          </a:prstGeom>
          <a:noFill/>
          <a:ln>
            <a:noFill/>
          </a:ln>
        </p:spPr>
        <p:txBody>
          <a:bodyPr anchorCtr="0" anchor="ctr" bIns="60925" lIns="121900" spcFirstLastPara="1" rIns="121900" wrap="square" tIns="60925">
            <a:noAutofit/>
          </a:bodyPr>
          <a:lstStyle/>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Stress testing</a:t>
            </a:r>
            <a:endParaRPr b="0" i="0" sz="1600" u="none" cap="none" strike="noStrike">
              <a:solidFill>
                <a:srgbClr val="000000"/>
              </a:solidFill>
              <a:latin typeface="Open Sans SemiBold"/>
              <a:ea typeface="Open Sans SemiBold"/>
              <a:cs typeface="Open Sans SemiBold"/>
              <a:sym typeface="Open Sans SemiBold"/>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Risk management</a:t>
            </a:r>
            <a:endParaRPr b="0" i="0" sz="1600" u="none" cap="none" strike="noStrike">
              <a:solidFill>
                <a:srgbClr val="000000"/>
              </a:solidFill>
              <a:latin typeface="Open Sans SemiBold"/>
              <a:ea typeface="Open Sans SemiBold"/>
              <a:cs typeface="Open Sans SemiBold"/>
              <a:sym typeface="Open Sans SemiBold"/>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Asset allocation</a:t>
            </a:r>
            <a:endParaRPr b="0" i="0" sz="1600" u="none" cap="none" strike="noStrike">
              <a:solidFill>
                <a:srgbClr val="000000"/>
              </a:solidFill>
              <a:latin typeface="Open Sans SemiBold"/>
              <a:ea typeface="Open Sans SemiBold"/>
              <a:cs typeface="Open Sans SemiBold"/>
              <a:sym typeface="Open Sans SemiBold"/>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Portfolio construction</a:t>
            </a:r>
            <a:endParaRPr b="0" i="0" sz="1600" u="none" cap="none" strike="noStrike">
              <a:solidFill>
                <a:srgbClr val="000000"/>
              </a:solidFill>
              <a:latin typeface="Open Sans SemiBold"/>
              <a:ea typeface="Open Sans SemiBold"/>
              <a:cs typeface="Open Sans SemiBold"/>
              <a:sym typeface="Open Sans SemiBold"/>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Research (investment, banking, etc.)</a:t>
            </a:r>
            <a:endParaRPr b="0" i="0" sz="1600" u="none" cap="none" strike="noStrike">
              <a:solidFill>
                <a:srgbClr val="000000"/>
              </a:solidFill>
              <a:latin typeface="Open Sans SemiBold"/>
              <a:ea typeface="Open Sans SemiBold"/>
              <a:cs typeface="Open Sans SemiBold"/>
              <a:sym typeface="Open Sans SemiBold"/>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Manager selection</a:t>
            </a:r>
            <a:endParaRPr b="0" i="0" sz="1600" u="none" cap="none" strike="noStrike">
              <a:solidFill>
                <a:srgbClr val="5E5F62"/>
              </a:solidFill>
              <a:latin typeface="Open Sans SemiBold"/>
              <a:ea typeface="Open Sans SemiBold"/>
              <a:cs typeface="Open Sans SemiBold"/>
              <a:sym typeface="Open Sans SemiBold"/>
            </a:endParaRPr>
          </a:p>
        </p:txBody>
      </p:sp>
      <p:sp>
        <p:nvSpPr>
          <p:cNvPr id="314" name="Google Shape;314;p25"/>
          <p:cNvSpPr txBox="1"/>
          <p:nvPr/>
        </p:nvSpPr>
        <p:spPr>
          <a:xfrm>
            <a:off x="6290209" y="3343229"/>
            <a:ext cx="5495391" cy="1805568"/>
          </a:xfrm>
          <a:prstGeom prst="rect">
            <a:avLst/>
          </a:prstGeom>
          <a:noFill/>
          <a:ln>
            <a:noFill/>
          </a:ln>
        </p:spPr>
        <p:txBody>
          <a:bodyPr anchorCtr="0" anchor="ctr" bIns="60925" lIns="121900" spcFirstLastPara="1" rIns="121900" wrap="square" tIns="60925">
            <a:noAutofit/>
          </a:bodyPr>
          <a:lstStyle/>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Analysis of securities &amp; loans</a:t>
            </a:r>
            <a:endParaRPr b="0" i="0" sz="1900" u="none" cap="none" strike="noStrike">
              <a:solidFill>
                <a:srgbClr val="000000"/>
              </a:solidFill>
              <a:latin typeface="Arial"/>
              <a:ea typeface="Arial"/>
              <a:cs typeface="Arial"/>
              <a:sym typeface="Arial"/>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Design and execution of benchmarks, </a:t>
            </a:r>
            <a:br>
              <a:rPr b="0" i="0" lang="en-US" sz="1600" u="none" cap="none" strike="noStrike">
                <a:solidFill>
                  <a:srgbClr val="5E5F62"/>
                </a:solidFill>
                <a:latin typeface="Open Sans SemiBold"/>
                <a:ea typeface="Open Sans SemiBold"/>
                <a:cs typeface="Open Sans SemiBold"/>
                <a:sym typeface="Open Sans SemiBold"/>
              </a:rPr>
            </a:br>
            <a:r>
              <a:rPr b="0" i="0" lang="en-US" sz="1600" u="none" cap="none" strike="noStrike">
                <a:solidFill>
                  <a:srgbClr val="5E5F62"/>
                </a:solidFill>
                <a:latin typeface="Open Sans SemiBold"/>
                <a:ea typeface="Open Sans SemiBold"/>
                <a:cs typeface="Open Sans SemiBold"/>
                <a:sym typeface="Open Sans SemiBold"/>
              </a:rPr>
              <a:t>strategies &amp; products</a:t>
            </a:r>
            <a:endParaRPr b="0" i="0" sz="1900" u="none" cap="none" strike="noStrike">
              <a:solidFill>
                <a:srgbClr val="000000"/>
              </a:solidFill>
              <a:latin typeface="Arial"/>
              <a:ea typeface="Arial"/>
              <a:cs typeface="Arial"/>
              <a:sym typeface="Arial"/>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Disclosure &amp; reporting </a:t>
            </a:r>
            <a:endParaRPr b="0" i="0" sz="1900" u="none" cap="none" strike="noStrike">
              <a:solidFill>
                <a:srgbClr val="000000"/>
              </a:solidFill>
              <a:latin typeface="Arial"/>
              <a:ea typeface="Arial"/>
              <a:cs typeface="Arial"/>
              <a:sym typeface="Arial"/>
            </a:endParaRPr>
          </a:p>
          <a:p>
            <a:pPr indent="-228600" lvl="0" marL="228600" marR="0" rtl="0" algn="l">
              <a:lnSpc>
                <a:spcPct val="100000"/>
              </a:lnSpc>
              <a:spcBef>
                <a:spcPts val="100"/>
              </a:spcBef>
              <a:spcAft>
                <a:spcPts val="0"/>
              </a:spcAft>
              <a:buClr>
                <a:srgbClr val="5E5F62"/>
              </a:buClr>
              <a:buSzPts val="1600"/>
              <a:buFont typeface="Arial"/>
              <a:buChar char="•"/>
            </a:pPr>
            <a:r>
              <a:rPr b="0" i="0" lang="en-US" sz="1600" u="none" cap="none" strike="noStrike">
                <a:solidFill>
                  <a:srgbClr val="5E5F62"/>
                </a:solidFill>
                <a:latin typeface="Open Sans SemiBold"/>
                <a:ea typeface="Open Sans SemiBold"/>
                <a:cs typeface="Open Sans SemiBold"/>
                <a:sym typeface="Open Sans SemiBold"/>
              </a:rPr>
              <a:t>Engagement with companies &amp; financial institutions</a:t>
            </a:r>
            <a:endParaRPr b="0" i="0" sz="1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S-Climate template 2021">
  <a:themeElements>
    <a:clrScheme name="OS-Climate">
      <a:dk1>
        <a:srgbClr val="5E5F62"/>
      </a:dk1>
      <a:lt1>
        <a:srgbClr val="FFFFFF"/>
      </a:lt1>
      <a:dk2>
        <a:srgbClr val="7592A3"/>
      </a:dk2>
      <a:lt2>
        <a:srgbClr val="BFBDBD"/>
      </a:lt2>
      <a:accent1>
        <a:srgbClr val="A2B070"/>
      </a:accent1>
      <a:accent2>
        <a:srgbClr val="5E5F62"/>
      </a:accent2>
      <a:accent3>
        <a:srgbClr val="7592A3"/>
      </a:accent3>
      <a:accent4>
        <a:srgbClr val="B55B49"/>
      </a:accent4>
      <a:accent5>
        <a:srgbClr val="E3E9EC"/>
      </a:accent5>
      <a:accent6>
        <a:srgbClr val="D0A62E"/>
      </a:accent6>
      <a:hlink>
        <a:srgbClr val="5E5F62"/>
      </a:hlink>
      <a:folHlink>
        <a:srgbClr val="7592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